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4" r:id="rId6"/>
    <p:sldMasterId id="2147483728" r:id="rId7"/>
    <p:sldMasterId id="2147483740" r:id="rId8"/>
    <p:sldMasterId id="2147483752" r:id="rId9"/>
    <p:sldMasterId id="2147483764" r:id="rId10"/>
  </p:sldMasterIdLst>
  <p:notesMasterIdLst>
    <p:notesMasterId r:id="rId50"/>
  </p:notesMasterIdLst>
  <p:handoutMasterIdLst>
    <p:handoutMasterId r:id="rId51"/>
  </p:handoutMasterIdLst>
  <p:sldIdLst>
    <p:sldId id="279" r:id="rId11"/>
    <p:sldId id="257" r:id="rId12"/>
    <p:sldId id="309" r:id="rId13"/>
    <p:sldId id="311" r:id="rId14"/>
    <p:sldId id="326" r:id="rId15"/>
    <p:sldId id="327" r:id="rId16"/>
    <p:sldId id="265" r:id="rId17"/>
    <p:sldId id="266" r:id="rId18"/>
    <p:sldId id="328" r:id="rId19"/>
    <p:sldId id="270" r:id="rId20"/>
    <p:sldId id="271" r:id="rId21"/>
    <p:sldId id="272" r:id="rId22"/>
    <p:sldId id="300" r:id="rId23"/>
    <p:sldId id="273" r:id="rId24"/>
    <p:sldId id="274" r:id="rId25"/>
    <p:sldId id="275" r:id="rId26"/>
    <p:sldId id="301" r:id="rId27"/>
    <p:sldId id="302" r:id="rId28"/>
    <p:sldId id="329" r:id="rId29"/>
    <p:sldId id="294" r:id="rId30"/>
    <p:sldId id="298" r:id="rId31"/>
    <p:sldId id="303" r:id="rId32"/>
    <p:sldId id="310" r:id="rId33"/>
    <p:sldId id="304" r:id="rId34"/>
    <p:sldId id="305" r:id="rId35"/>
    <p:sldId id="306" r:id="rId36"/>
    <p:sldId id="307" r:id="rId37"/>
    <p:sldId id="308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20" r:id="rId46"/>
    <p:sldId id="321" r:id="rId47"/>
    <p:sldId id="322" r:id="rId48"/>
    <p:sldId id="323" r:id="rId4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26" y="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r">
              <a:defRPr sz="1200"/>
            </a:lvl1pPr>
          </a:lstStyle>
          <a:p>
            <a:fld id="{8FA78AAC-B741-48B5-B539-60E0F8C0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0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0" tIns="46655" rIns="93310" bIns="466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3310" tIns="46655" rIns="93310" bIns="466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0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r">
              <a:defRPr sz="1200"/>
            </a:lvl1pPr>
          </a:lstStyle>
          <a:p>
            <a:fld id="{9817D491-1D0C-47C8-9D68-EA3CC12B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3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3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3C49-167F-4865-8032-8E7C69BEA7DD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A3F0-FC0E-4144-874C-A48379A7C272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49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FA8C-B141-4973-BE56-EEBAF0401D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095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700F-0EFA-407C-A701-823A458833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350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72F1-5777-4A45-B64D-2386EB9133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902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327-1E46-48BF-9D34-8F8B79FEE0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144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1D2D-3812-4D4B-8D08-66C1B53D87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481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0B4-BE72-45BC-ACA1-6489E8EE6B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791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2060-3327-42AA-BC10-ABDD20287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354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6738-4878-4803-868D-F1B30E964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18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D54-A22E-4279-9523-D87BFBDDF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247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E45-980A-45BE-A226-40B5716E67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DBEB-CB00-48DA-8F5D-DC9FB24983CB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39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5300-9B40-43DD-B5D2-BB592D66C8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76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0BAC-8809-4776-819C-7544CDDE6E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85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15EA-97CA-48E4-9D9E-3CBC4B4754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82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D645-0737-49B8-A294-130F6D3CA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0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69F1-A01C-4261-A723-B8206B765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3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BC42-BF3D-4450-A764-F25ABA476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723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294D-CC58-4752-A29E-F0A5966125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938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3315-A564-4213-AA56-522CA4FCD2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24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0E97-B4BB-4C66-967A-AA36B0A1D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7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9932-077C-41D3-B06A-A201BD4F4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40B1-B5B6-450F-9FE3-6644B64329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6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F57A-21A6-4ECD-BF49-64A0B37634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2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59E7-48D8-49F6-A631-8E4D3356D8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53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5297-F447-48A4-B776-FEAFC3698A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2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FAA0-4E69-4E88-AE93-405231BA5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55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152E-3600-4D3D-AD96-1E9C9F9C6B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68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8882-7033-4FB9-8514-C8B00F5D5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4BFF-8909-4786-8078-B8F1733E7F70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6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FA84-1C47-4851-8341-D93B4C855E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10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8CC-8ACA-44F2-848A-07C9ABAC8F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2604-7863-4739-AD64-DC10FFFB84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8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undo-gris parci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037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ADF LOGO_200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2057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 b="0">
                <a:latin typeface="Georgia" pitchFamily="18" charset="0"/>
              </a:defRPr>
            </a:lvl1pPr>
          </a:lstStyle>
          <a:p>
            <a:r>
              <a:rPr lang="en-US"/>
              <a:t>FUPAD PADF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94C2-8135-455B-8B3E-08843858A250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3B2F-4303-43DE-B45B-9A4C5E946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78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E3F8-D15F-4AC0-8DCC-D699FED43F6F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91DA-F066-400F-B830-ADABA113D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2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0B15-63E4-44B0-B275-34F688A04CF0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4A4-5858-4F5D-9690-415E60586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31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D796-ABCA-44C5-A1C8-224EB9C61717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024E-87D8-45FC-976B-2A4112BA1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4DF8-9231-4DD2-88B9-F3DB037D8D8E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DF80-92DA-46E7-B4EF-407A4B4FD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39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28BF-CA98-4919-BB6F-4C4360C1B01D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FB00-098D-487C-973A-A7CF166B0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80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7CD3-41BE-4781-9F04-4EDD0C2AC296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1C43-2683-431B-ADCA-FFECBD073C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76F9-78B6-433F-A969-4181DE6FF3F2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3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F61B-DDE5-4F36-BB97-9CDEF9C1BE15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635-777C-48DF-B4F0-AAB0182C1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87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A119F-8B12-4374-9854-4244550B54BB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ED81-A86E-4150-9436-A3DFF0B3A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21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F3A89-703B-4FB0-A378-E5E20E4043CA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A0B6-5CB3-4FE6-A922-0B968E1D9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45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0A96-DF8A-4EFA-AC9B-C61B0F034AF0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AE47-44EA-4EAC-A985-2D184D596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38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C564-598B-4CE4-AF67-131E3D134C96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D5C6-7741-4B02-BEEF-BDBD3DC5E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52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7A0F2-CE10-4BAD-BCF8-15D388C68D36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72E5-55F7-48BA-A595-CFC1002442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75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undo-gris parci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037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ADF LOGO_200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2057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 b="0">
                <a:latin typeface="Georgia" pitchFamily="18" charset="0"/>
              </a:defRPr>
            </a:lvl1pPr>
          </a:lstStyle>
          <a:p>
            <a:r>
              <a:rPr lang="en-US"/>
              <a:t>FUPAD PADF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D7A1-8206-43CA-BD8F-8E6813042349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3B2F-4303-43DE-B45B-9A4C5E946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60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AB35-BBB0-488F-854F-9A96ADC34E52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91DA-F066-400F-B830-ADABA113D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6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C860-7A7C-4F10-B62D-1E3A09FD6164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4A4-5858-4F5D-9690-415E60586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8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6246-5B8B-40C6-BDC7-C569CEE187A3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024E-87D8-45FC-976B-2A4112BA1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F362-A378-451A-BE38-6C4B82566B05}" type="datetime1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6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F75D-7FB1-4665-9690-A2874552FB4F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DF80-92DA-46E7-B4EF-407A4B4FD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6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1281-C1AB-4464-AFA3-077CFA1AF7A0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FB00-098D-487C-973A-A7CF166B0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60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A953-93B6-45C8-8199-E49F49C7E54C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1C43-2683-431B-ADCA-FFECBD073C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02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385D-5E54-49E4-8E7E-00103699364E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635-777C-48DF-B4F0-AAB0182C1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4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E9AC-7F01-46F9-A006-3E03AEE0DDDD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ED81-A86E-4150-9436-A3DFF0B3A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1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A5CA-BE1C-4B24-AF99-B4C17E679991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A0B6-5CB3-4FE6-A922-0B968E1D9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6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2CAE-8FCF-485C-9D5F-6F825E21E0B4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AE47-44EA-4EAC-A985-2D184D596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93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5837-52EC-42A6-BDF1-C0E300E1CA5F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D5C6-7741-4B02-BEEF-BDBD3DC5E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1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E262-5CAB-49D1-9D2A-239092915444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72E5-55F7-48BA-A595-CFC1002442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92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undo-gris parci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037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ADF LOGO_200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2057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 b="0">
                <a:latin typeface="Georgia" pitchFamily="18" charset="0"/>
              </a:defRPr>
            </a:lvl1pPr>
          </a:lstStyle>
          <a:p>
            <a:r>
              <a:rPr lang="en-US"/>
              <a:t>FUPAD PADF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04DA-3311-49A7-A536-3E6C973C05CE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3B2F-4303-43DE-B45B-9A4C5E946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FE79-C86B-4E47-97F4-5043F484953A}" type="datetime1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B1AA-994A-4DB5-940B-5E7A0C66260E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91DA-F066-400F-B830-ADABA113D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43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C627-44C4-4FEE-A51C-8554119BA928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4A4-5858-4F5D-9690-415E60586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48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4E2C-048A-41FE-909D-75777DF49B05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024E-87D8-45FC-976B-2A4112BA1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51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F2C8-1532-4255-B394-E550A5F2BCC9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DF80-92DA-46E7-B4EF-407A4B4FD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09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EFBC-E6EB-4FA5-8F3A-AF403260E8F5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FB00-098D-487C-973A-A7CF166B0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46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8E3F-AEC8-4DDA-95EF-C3F1AB597269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1C43-2683-431B-ADCA-FFECBD073C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84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5444-6CC3-4287-8C70-E5241EFA43EA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635-777C-48DF-B4F0-AAB0182C1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0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2592-B4B4-40A6-B0B1-4EC1FEF65257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ED81-A86E-4150-9436-A3DFF0B3A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8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532E-34D8-40A9-A0EE-1CE15351D244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A0B6-5CB3-4FE6-A922-0B968E1D9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51FB-0692-47DD-A301-FC6146477D92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AE47-44EA-4EAC-A985-2D184D596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2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CA4E-33D2-49C7-8171-9F6CED2FCEC8}" type="datetime1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5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0B0D-38E1-463D-9711-01D84215E97D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D5C6-7741-4B02-BEEF-BDBD3DC5E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1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348C-9D88-4016-A29D-EC04B5DAAA73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72E5-55F7-48BA-A595-CFC1002442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49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undo-gris parci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0371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ADF LOGO_200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2057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>
              <a:defRPr b="0">
                <a:latin typeface="Georgia" pitchFamily="18" charset="0"/>
              </a:defRPr>
            </a:lvl1pPr>
          </a:lstStyle>
          <a:p>
            <a:r>
              <a:rPr lang="en-US"/>
              <a:t>FUPAD PADF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A990-8E92-497A-83BA-EADDC0847F43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3B2F-4303-43DE-B45B-9A4C5E946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72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B8FD-2F89-4603-B434-39BA11848959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91DA-F066-400F-B830-ADABA113D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8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46C6-5F84-479C-89A3-406B831121BA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4A4-5858-4F5D-9690-415E60586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37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B6AA-6B4A-457B-831A-E25486DEDBF5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024E-87D8-45FC-976B-2A4112BA1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90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DC92-649E-4F08-8410-A34997126B42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DF80-92DA-46E7-B4EF-407A4B4FD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12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F6D4-D990-44D2-8A83-61555B302B1D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FB00-098D-487C-973A-A7CF166B0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56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883D-2D8E-447E-B850-B57CFD0C9B50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1C43-2683-431B-ADCA-FFECBD073C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5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A616-D7ED-49FE-A90D-26198BAC0D6D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635-777C-48DF-B4F0-AAB0182C15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8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9703-BA91-428D-B635-849995F0A975}" type="datetime1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3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07A1-3146-4C7F-AE9C-014742254BEE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ED81-A86E-4150-9436-A3DFF0B3A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20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4169-747C-47EC-AA52-E0A2877819C5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A0B6-5CB3-4FE6-A922-0B968E1D9E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E0F8-1916-44F0-845E-BA7C23143598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AE47-44EA-4EAC-A985-2D184D596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675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5168-33BB-4BC7-AF31-F309961CF14B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D5C6-7741-4B02-BEEF-BDBD3DC5E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2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20F3-09B5-4275-9961-E33FF26D6D72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72E5-55F7-48BA-A595-CFC1002442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59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407F-9A5A-4B62-836E-0E0D108B30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51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B04-F8B7-4AE4-A818-772CB6F3B0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12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D15-9656-4D21-8CE0-24D7A0FF9B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11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A3E-A55A-4CE2-A182-0C34F42958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16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F00E-B9A3-4D7C-BE92-101428FD9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8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CD0-5ED2-4572-9687-426F736A5A6A}" type="datetime1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033C-32F6-416E-892B-FEB6DCBB48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03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242F-AD26-4497-9523-42219D5339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093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4150-5BF9-4D61-AA66-471D22E8A3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06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A05-4723-4E7E-8EC0-2705FFA008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154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8F10-332E-4C7D-8789-00FA1D7886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67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C77-B631-44CF-9484-54B810CF66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11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0EC5-AD58-4B1B-BD2A-EA07B0028D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77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D7BC-3883-4ECA-9BA8-9C3AFA09EA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2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BF7-7A8A-4754-B79C-3884C60F23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999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A8CE-294A-4551-9AEC-A14FE6339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4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8E00-1B27-4180-B1FD-1F9C080C9923}" type="datetime1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23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A51E-5B54-48A3-8353-B6A7FD39F7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615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FB8D-7B6B-4A68-818F-25C7AB494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D491-07D6-4512-B3AC-BF1931D422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096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97C8-89AD-4BD2-B0FB-AED32BF665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534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6811-7A71-418F-A579-80BD056886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894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572-ACEF-42E3-8446-5FEC706DA9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4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FE9-CB85-48A0-A1AF-25873E844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756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0D35-6B06-4AEF-A9E9-0F8E21282C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58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E73-F66B-4850-A2E4-41B9C3C59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220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55FF-2CE6-4723-BC9A-A6473B351F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5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2558-F5BF-4738-8B61-D1BC15B43027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8770-3C93-453D-B208-F58AEC61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4F87-79A0-4E88-B07A-69F76BD6F2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9995E-4AAA-45E3-93DA-C5B84456983C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f globe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63619-FA5C-4D68-B2C8-0444C0B11B50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BFB6A-2100-4A83-AE06-79A470A99E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096000"/>
            <a:ext cx="7467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8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f globe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F358E-C1A0-4E21-BC67-CC88D8B2492D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BFB6A-2100-4A83-AE06-79A470A99E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096000"/>
            <a:ext cx="7467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9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f globe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765C0-7E58-4E88-B40C-992182C6CC28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BFB6A-2100-4A83-AE06-79A470A99E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096000"/>
            <a:ext cx="7467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8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f globe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47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E125E-5BB7-4F41-895A-22F112204E3E}" type="datetime1">
              <a:rPr lang="en-US" smtClean="0">
                <a:solidFill>
                  <a:srgbClr val="000000"/>
                </a:solidFill>
              </a:rPr>
              <a:t>1/26/2015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BFB6A-2100-4A83-AE06-79A470A99E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096000"/>
            <a:ext cx="7467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9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7836-85C2-451B-B1C8-76012CC9D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6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846E-972A-464E-AD8E-ECB8F36848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B112-E67C-45B0-A926-6CB8D8EACF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o6rjlprs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g"/><Relationship Id="rId7" Type="http://schemas.openxmlformats.org/officeDocument/2006/relationships/hyperlink" Target="http://en.wikipedia.org/wiki/File:James_G._Blaine_-_Brady-Handy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g"/><Relationship Id="rId11" Type="http://schemas.openxmlformats.org/officeDocument/2006/relationships/image" Target="../media/image37.jpeg"/><Relationship Id="rId5" Type="http://schemas.openxmlformats.org/officeDocument/2006/relationships/image" Target="../media/image33.jpg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hyperlink" Target="http://www.google.com/url?sa=i&amp;rct=j&amp;q=&amp;esrc=s&amp;source=images&amp;cd=&amp;cad=rja&amp;uact=8&amp;docid=dXcm7w02cVMu_M&amp;tbnid=qiC-oUFI6u6-JM:&amp;ved=0CAcQjRw&amp;url=http://www.poinsettiaday.com/history.html&amp;ei=dAErVMW6N8ydygT8goGIBQ&amp;bvm=bv.76477589,d.aWw&amp;psig=AFQjCNGHtxbv0VHHrJ9BHZ5riXqY4y1LMw&amp;ust=1412190844050217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w&amp;url=http://illinoisreview.typepad.com/illinoisreview/2006/12/illinois_hall_o_6.html&amp;ei=UV-YVILaAo_AgwS20YLQAQ&amp;bvm=bv.82001339,d.eXY&amp;psig=AFQjCNEubKhKkurgzhZbmQaJ_q_PGi0eoA&amp;ust=1419358269730758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11" Type="http://schemas.openxmlformats.org/officeDocument/2006/relationships/image" Target="../media/image13.png"/><Relationship Id="rId5" Type="http://schemas.openxmlformats.org/officeDocument/2006/relationships/image" Target="../media/image9.jpg"/><Relationship Id="rId10" Type="http://schemas.openxmlformats.org/officeDocument/2006/relationships/image" Target="../media/image12.jpeg"/><Relationship Id="rId4" Type="http://schemas.openxmlformats.org/officeDocument/2006/relationships/image" Target="../media/image8.jpg"/><Relationship Id="rId9" Type="http://schemas.openxmlformats.org/officeDocument/2006/relationships/hyperlink" Target="http://content.time.com/time/magazine/0,9263,7601531123,00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google.com/url?sa=i&amp;rct=j&amp;q=&amp;esrc=s&amp;source=images&amp;cd=&amp;cad=rja&amp;uact=8&amp;ved=&amp;url=http://www.history.com/topics/world-war-ii/marshall-plan&amp;ei=PMWmVKilCcerggS3_oOgCQ&amp;bvm=bv.82001339,d.eXY&amp;psig=AFQjCNFA_gVNJuZ9xWVggC6XHfEmUfy-uw&amp;ust=1420302012639838" TargetMode="External"/><Relationship Id="rId11" Type="http://schemas.openxmlformats.org/officeDocument/2006/relationships/hyperlink" Target="http://www.google.com/url?sa=i&amp;rct=j&amp;q=&amp;esrc=s&amp;source=images&amp;cd=&amp;cad=rja&amp;uact=8&amp;ved=0CAcQjRw&amp;url=http://www.amazon.com/Will-Clayton-A-Short-Biography/dp/0292729758&amp;ei=iHK-VO-0BMOngwTdv4TwBA&amp;psig=AFQjCNG7McPS8MwLZIWNT09gfD4FykwHBA&amp;ust=1421853664685675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hyperlink" Target="http://www.google.com/url?sa=i&amp;rct=j&amp;q=&amp;esrc=s&amp;source=images&amp;cd=&amp;cad=rja&amp;uact=8&amp;ved=0CAcQjRw&amp;url=http://marshallfoundation.org/marshall/the-marshall-plan/interviews-transcripts/&amp;ei=iXC-VKCZMMqdgwS1v4CICw&amp;bvm=bv.83829542,d.eXY&amp;psig=AFQjCNF9hdg_mCp-hWkDWF8zBKIwdnjL1Q&amp;ust=14218531913255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812861"/>
            <a:ext cx="9982200" cy="2057400"/>
          </a:xfrm>
        </p:spPr>
        <p:txBody>
          <a:bodyPr/>
          <a:lstStyle/>
          <a:p>
            <a:r>
              <a:rPr lang="en-US" sz="5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>Extending the American Revolution Overseas:  </a:t>
            </a:r>
            <a:r>
              <a:rPr lang="en-US" sz="53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/>
            </a:r>
            <a:br>
              <a:rPr lang="en-US" sz="53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</a:br>
            <a:r>
              <a:rPr lang="en-US" sz="31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>Little-known </a:t>
            </a:r>
            <a:r>
              <a:rPr lang="en-US" sz="31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>Origins of U.S Foreign Assistance </a:t>
            </a:r>
            <a:r>
              <a:rPr lang="en-US" sz="31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>and Lessons </a:t>
            </a:r>
            <a:r>
              <a:rPr lang="en-US" sz="31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>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229600" cy="457200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000000"/>
              </a:solidFill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 smtClean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j-ea"/>
                <a:cs typeface="Estrangelo Edessa" pitchFamily="66" charset="0"/>
              </a:rPr>
              <a:t>Part II: 1950 - 2015</a:t>
            </a:r>
            <a:endParaRPr lang="en-US" sz="2900" b="1" dirty="0">
              <a:solidFill>
                <a:srgbClr val="8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Estrangelo Edessa" pitchFamily="66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b="1" cap="all" dirty="0">
              <a:solidFill>
                <a:srgbClr val="000000"/>
              </a:solidFill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all" dirty="0" smtClean="0">
                <a:solidFill>
                  <a:srgbClr val="000000"/>
                </a:solidFill>
                <a:ea typeface="Times New Roman"/>
              </a:rPr>
              <a:t>John A. </a:t>
            </a:r>
            <a:r>
              <a:rPr lang="en-US" sz="2000" b="1" cap="all" dirty="0" err="1" smtClean="0">
                <a:solidFill>
                  <a:srgbClr val="000000"/>
                </a:solidFill>
                <a:ea typeface="Times New Roman"/>
              </a:rPr>
              <a:t>Sanbrailo</a:t>
            </a:r>
            <a:endParaRPr lang="en-US" sz="2000" cap="all" dirty="0" smtClean="0">
              <a:solidFill>
                <a:srgbClr val="000000"/>
              </a:solidFill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cap="all" dirty="0" smtClean="0">
                <a:solidFill>
                  <a:srgbClr val="000000"/>
                </a:solidFill>
                <a:ea typeface="Times New Roman"/>
              </a:rPr>
              <a:t>Executive Director </a:t>
            </a:r>
            <a:endParaRPr lang="en-US" sz="1800" cap="all" dirty="0" smtClean="0">
              <a:solidFill>
                <a:srgbClr val="000000"/>
              </a:solidFill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cap="all" dirty="0" smtClean="0">
                <a:solidFill>
                  <a:srgbClr val="000000"/>
                </a:solidFill>
                <a:ea typeface="Times New Roman"/>
              </a:rPr>
              <a:t>Pan American Development Foundation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cap="all" dirty="0" smtClean="0">
              <a:solidFill>
                <a:srgbClr val="000000"/>
              </a:solidFill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cap="all" dirty="0" smtClean="0">
                <a:solidFill>
                  <a:srgbClr val="000000"/>
                </a:solidFill>
                <a:ea typeface="Times New Roman"/>
              </a:rPr>
              <a:t>USAID Alumni Meeting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00"/>
                </a:solidFill>
                <a:ea typeface="Times New Roman"/>
              </a:rPr>
              <a:t>January 23, 2015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991DA-F066-400F-B830-ADABA113D0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66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6600" b="1" kern="0" dirty="0" smtClean="0">
                <a:solidFill>
                  <a:srgbClr val="800000"/>
                </a:solidFill>
                <a:latin typeface="Arial"/>
              </a:rPr>
              <a:t>Foreign </a:t>
            </a:r>
            <a:r>
              <a:rPr lang="en-US" sz="6600" b="1" kern="0" dirty="0">
                <a:solidFill>
                  <a:srgbClr val="800000"/>
                </a:solidFill>
                <a:latin typeface="Arial"/>
              </a:rPr>
              <a:t>Aid: </a:t>
            </a:r>
            <a:r>
              <a:rPr lang="en-US" sz="5300" b="1" kern="0" dirty="0">
                <a:solidFill>
                  <a:srgbClr val="800000"/>
                </a:solidFill>
                <a:latin typeface="Arial"/>
              </a:rPr>
              <a:t>1950s</a:t>
            </a:r>
            <a:r>
              <a:rPr lang="en-US" sz="5300" b="1" kern="0" cap="all" dirty="0">
                <a:solidFill>
                  <a:srgbClr val="800000"/>
                </a:solidFill>
                <a:latin typeface="Arial"/>
                <a:ea typeface="Times New Roman"/>
              </a:rPr>
              <a:t/>
            </a:r>
            <a:br>
              <a:rPr lang="en-US" sz="5300" b="1" kern="0" cap="all" dirty="0">
                <a:solidFill>
                  <a:srgbClr val="800000"/>
                </a:solidFill>
                <a:latin typeface="Arial"/>
                <a:ea typeface="Times New Roman"/>
              </a:rPr>
            </a:br>
            <a:r>
              <a:rPr lang="en-US" sz="3200" b="1" kern="0" cap="small" dirty="0">
                <a:solidFill>
                  <a:srgbClr val="800000"/>
                </a:solidFill>
                <a:latin typeface="Arial"/>
                <a:ea typeface="Times New Roman"/>
              </a:rPr>
              <a:t>Containing Communism</a:t>
            </a:r>
            <a:r>
              <a:rPr lang="en-US" sz="3600" b="1" kern="0" cap="small" dirty="0">
                <a:solidFill>
                  <a:srgbClr val="800000"/>
                </a:solidFill>
                <a:latin typeface="Arial"/>
                <a:ea typeface="Times New Roman"/>
              </a:rPr>
              <a:t/>
            </a:r>
            <a:br>
              <a:rPr lang="en-US" sz="3600" b="1" kern="0" cap="small" dirty="0">
                <a:solidFill>
                  <a:srgbClr val="800000"/>
                </a:solidFill>
                <a:latin typeface="Arial"/>
                <a:ea typeface="Times New Roman"/>
              </a:rPr>
            </a:br>
            <a:r>
              <a:rPr lang="en-US" sz="2800" b="1" kern="0" cap="small" dirty="0">
                <a:solidFill>
                  <a:srgbClr val="800000"/>
                </a:solidFill>
                <a:latin typeface="Arial"/>
                <a:ea typeface="Times New Roman"/>
              </a:rPr>
              <a:t>USAID Predecessor Agencies </a:t>
            </a:r>
            <a:r>
              <a:rPr lang="en-US" sz="4000" b="1" kern="0" cap="all" dirty="0">
                <a:solidFill>
                  <a:srgbClr val="800000"/>
                </a:solidFill>
                <a:latin typeface="Arial"/>
                <a:ea typeface="Times New Roman"/>
              </a:rPr>
              <a:t/>
            </a:r>
            <a:br>
              <a:rPr lang="en-US" sz="4000" b="1" kern="0" cap="all" dirty="0">
                <a:solidFill>
                  <a:srgbClr val="800000"/>
                </a:solidFill>
                <a:latin typeface="Arial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981200"/>
            <a:ext cx="9677400" cy="54864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Economic Cooperation Administration 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(ECA)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Technical Cooperation Administration 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(TCA)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Mutual Security Agency 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(MSA)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Foreign Operations Administration 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(FOA)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International Cooperation Administration 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(ICA)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Export-Import Bank 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(capital assistance)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PL-480 Program 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(Food Aid)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Development Loan Fund 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ea typeface="Times New Roman"/>
              </a:rPr>
              <a:t>(DLF)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NGOs &amp; Contractors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8" y="-76200"/>
            <a:ext cx="9144000" cy="1249362"/>
          </a:xfrm>
        </p:spPr>
        <p:txBody>
          <a:bodyPr>
            <a:normAutofit fontScale="90000"/>
          </a:bodyPr>
          <a:lstStyle/>
          <a:p>
            <a:r>
              <a:rPr lang="en-US" sz="54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54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54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54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6700" b="1" kern="0" dirty="0" smtClean="0">
                <a:solidFill>
                  <a:srgbClr val="800000"/>
                </a:solidFill>
                <a:latin typeface="Arial"/>
              </a:rPr>
              <a:t>Why </a:t>
            </a:r>
            <a:r>
              <a:rPr lang="en-US" sz="6700" b="1" kern="0" dirty="0">
                <a:solidFill>
                  <a:srgbClr val="800000"/>
                </a:solidFill>
                <a:latin typeface="Arial"/>
              </a:rPr>
              <a:t>USAID?</a:t>
            </a:r>
            <a:r>
              <a:rPr lang="en-US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b="1" kern="0" dirty="0">
                <a:solidFill>
                  <a:srgbClr val="800000"/>
                </a:solidFill>
                <a:latin typeface="Arial"/>
              </a:rPr>
            </a:br>
            <a:r>
              <a:rPr lang="en-US" sz="3100" b="1" kern="0" dirty="0" smtClean="0">
                <a:solidFill>
                  <a:srgbClr val="800000"/>
                </a:solidFill>
                <a:latin typeface="Arial"/>
              </a:rPr>
              <a:t>1958-1961</a:t>
            </a:r>
            <a:r>
              <a:rPr lang="en-US" sz="24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24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4000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sz="4000" b="1" kern="0" dirty="0">
                <a:solidFill>
                  <a:srgbClr val="8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067800" cy="5181600"/>
          </a:xfrm>
        </p:spPr>
        <p:txBody>
          <a:bodyPr>
            <a:normAutofit fontScale="40000" lnSpcReduction="20000"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Cold War Tensions &amp; Cuban Revolution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Sense of crisis: “One Minute to Midnight” 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Third World as </a:t>
            </a:r>
            <a:r>
              <a:rPr lang="en-US" sz="6700" b="1" kern="0" dirty="0" smtClean="0">
                <a:solidFill>
                  <a:srgbClr val="000000"/>
                </a:solidFill>
                <a:latin typeface="Arial"/>
              </a:rPr>
              <a:t>ideological battleground </a:t>
            </a:r>
            <a:endParaRPr lang="en-US" sz="6700" b="1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800" b="1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 smtClean="0">
                <a:solidFill>
                  <a:srgbClr val="000000"/>
                </a:solidFill>
                <a:latin typeface="Arial"/>
              </a:rPr>
              <a:t>Criticism </a:t>
            </a: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of </a:t>
            </a:r>
            <a:r>
              <a:rPr lang="en-US" sz="6700" b="1" kern="0" dirty="0" smtClean="0">
                <a:solidFill>
                  <a:srgbClr val="000000"/>
                </a:solidFill>
                <a:latin typeface="Arial"/>
              </a:rPr>
              <a:t>aid fragmentation </a:t>
            </a: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&amp; </a:t>
            </a:r>
            <a:r>
              <a:rPr lang="en-US" sz="6700" b="1" i="1" kern="0" dirty="0" smtClean="0">
                <a:solidFill>
                  <a:srgbClr val="000000"/>
                </a:solidFill>
                <a:latin typeface="Arial"/>
              </a:rPr>
              <a:t>“Ugly American”</a:t>
            </a:r>
            <a:endParaRPr lang="en-US" sz="6700" b="1" i="1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800" b="1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New </a:t>
            </a:r>
            <a:r>
              <a:rPr lang="en-US" sz="6700" b="1" kern="0" dirty="0" smtClean="0">
                <a:solidFill>
                  <a:srgbClr val="000000"/>
                </a:solidFill>
                <a:latin typeface="Arial"/>
              </a:rPr>
              <a:t>Approaches to </a:t>
            </a: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Development-Modernization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800" b="1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Election of John </a:t>
            </a:r>
            <a:r>
              <a:rPr lang="en-US" sz="6700" b="1" kern="0" dirty="0" smtClean="0">
                <a:solidFill>
                  <a:srgbClr val="000000"/>
                </a:solidFill>
                <a:latin typeface="Arial"/>
              </a:rPr>
              <a:t>Kennedy &amp; Inaugural Address   </a:t>
            </a:r>
            <a:endParaRPr lang="en-US" sz="6700" b="1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800" b="1" kern="0" dirty="0">
              <a:solidFill>
                <a:srgbClr val="000000"/>
              </a:solidFill>
              <a:latin typeface="Arial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Kennedy’s </a:t>
            </a:r>
            <a:r>
              <a:rPr lang="en-US" sz="6700" b="1" kern="0" dirty="0" smtClean="0">
                <a:solidFill>
                  <a:srgbClr val="000000"/>
                </a:solidFill>
                <a:latin typeface="Arial"/>
              </a:rPr>
              <a:t>view of </a:t>
            </a:r>
            <a:r>
              <a:rPr lang="en-US" sz="6700" b="1" kern="0" dirty="0">
                <a:solidFill>
                  <a:srgbClr val="000000"/>
                </a:solidFill>
                <a:latin typeface="Arial"/>
              </a:rPr>
              <a:t>State Department </a:t>
            </a:r>
            <a:endParaRPr lang="en-US" sz="6700" b="1" kern="0" dirty="0" smtClean="0">
              <a:solidFill>
                <a:srgbClr val="000000"/>
              </a:solidFill>
              <a:latin typeface="Arial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6700" b="1" kern="0" dirty="0" smtClean="0">
              <a:solidFill>
                <a:srgbClr val="000000"/>
              </a:solidFill>
              <a:latin typeface="Arial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6700" b="1" kern="0" dirty="0" smtClean="0">
                <a:solidFill>
                  <a:srgbClr val="000000"/>
                </a:solidFill>
                <a:latin typeface="Arial"/>
              </a:rPr>
              <a:t>New aid instruments to fight cold war &amp; support “decade of development” </a:t>
            </a:r>
            <a:r>
              <a:rPr lang="en-US" sz="4500" kern="0" dirty="0" smtClean="0">
                <a:solidFill>
                  <a:srgbClr val="000000"/>
                </a:solidFill>
                <a:latin typeface="Arial"/>
              </a:rPr>
              <a:t>(USAID, Peace Corps, IDB, PADF)</a:t>
            </a:r>
            <a:endParaRPr lang="en-US" sz="670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400" b="1" smtClean="0">
                <a:solidFill>
                  <a:srgbClr val="800000"/>
                </a:solidFill>
              </a:rPr>
              <a:t/>
            </a:r>
            <a:br>
              <a:rPr lang="es-ES_tradnl" sz="5400" b="1" smtClean="0">
                <a:solidFill>
                  <a:srgbClr val="800000"/>
                </a:solidFill>
              </a:rPr>
            </a:br>
            <a:r>
              <a:rPr lang="es-ES_tradnl" sz="5400" b="1" smtClean="0">
                <a:solidFill>
                  <a:srgbClr val="800000"/>
                </a:solidFill>
              </a:rPr>
              <a:t>NEW</a:t>
            </a:r>
            <a:r>
              <a:rPr lang="es-ES_tradnl" sz="5400" smtClean="0">
                <a:solidFill>
                  <a:prstClr val="black"/>
                </a:solidFill>
              </a:rPr>
              <a:t> </a:t>
            </a:r>
            <a:r>
              <a:rPr lang="es-ES_tradnl" sz="5400" b="1">
                <a:solidFill>
                  <a:srgbClr val="800000"/>
                </a:solidFill>
              </a:rPr>
              <a:t>DEVELOPMENT IDEAS</a:t>
            </a:r>
            <a:r>
              <a:rPr lang="es-ES_tradnl" sz="6000" b="1">
                <a:solidFill>
                  <a:srgbClr val="800000"/>
                </a:solidFill>
              </a:rPr>
              <a:t/>
            </a:r>
            <a:br>
              <a:rPr lang="es-ES_tradnl" sz="6000" b="1">
                <a:solidFill>
                  <a:srgbClr val="800000"/>
                </a:solidFill>
              </a:rPr>
            </a:br>
            <a:r>
              <a:rPr lang="es-ES_tradnl" sz="3600" b="1">
                <a:solidFill>
                  <a:srgbClr val="800000"/>
                </a:solidFill>
              </a:rPr>
              <a:t>1960s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3" y="2057400"/>
            <a:ext cx="1989295" cy="258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23" y="2068497"/>
            <a:ext cx="1905000" cy="257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48" y="2053923"/>
            <a:ext cx="1915721" cy="259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48376"/>
            <a:ext cx="1899015" cy="25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736481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Raul </a:t>
            </a:r>
            <a:r>
              <a:rPr lang="en-US" b="1" i="1" err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Prebisch</a:t>
            </a:r>
            <a:endParaRPr lang="en-US" b="1" i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lvl="0" algn="ctr"/>
            <a:r>
              <a:rPr lang="en-US" sz="1400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1901-1986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6862" y="4771916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Eugene A. Staley</a:t>
            </a:r>
          </a:p>
          <a:p>
            <a:pPr lvl="0" algn="ctr"/>
            <a:r>
              <a:rPr lang="en-US" sz="1400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1907-1989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0008" y="4804828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Walt </a:t>
            </a:r>
            <a:r>
              <a:rPr lang="en-US" b="1" i="1" err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Rostow</a:t>
            </a:r>
            <a:endParaRPr lang="en-US" b="1" i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lvl="0" algn="ctr"/>
            <a:r>
              <a:rPr lang="en-US" sz="1400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1916-2003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2204" y="4820216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Albert Hirschman</a:t>
            </a:r>
          </a:p>
          <a:p>
            <a:pPr lvl="0" algn="ctr"/>
            <a:r>
              <a:rPr lang="en-US" sz="1400" b="1" i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1915-2012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697415"/>
            <a:ext cx="50820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500" b="1" dirty="0" smtClean="0"/>
              <a:t>“Charles </a:t>
            </a:r>
            <a:r>
              <a:rPr lang="es-ES_tradnl" sz="2500" b="1" dirty="0" err="1" smtClean="0"/>
              <a:t>River</a:t>
            </a:r>
            <a:r>
              <a:rPr lang="es-ES_tradnl" sz="2500" b="1" dirty="0" smtClean="0"/>
              <a:t> </a:t>
            </a:r>
            <a:r>
              <a:rPr lang="es-ES_tradnl" sz="2500" b="1" dirty="0" err="1" smtClean="0"/>
              <a:t>Group</a:t>
            </a:r>
            <a:r>
              <a:rPr lang="es-ES_tradnl" sz="2500" b="1" dirty="0" smtClean="0"/>
              <a:t> of </a:t>
            </a:r>
            <a:r>
              <a:rPr lang="es-ES_tradnl" sz="2500" b="1" dirty="0" err="1" smtClean="0"/>
              <a:t>Economi</a:t>
            </a:r>
            <a:r>
              <a:rPr lang="es-ES_tradnl" sz="2400" b="1" dirty="0" err="1" smtClean="0"/>
              <a:t>sts</a:t>
            </a:r>
            <a:r>
              <a:rPr lang="es-ES_tradnl" sz="2400" b="1" dirty="0" smtClean="0"/>
              <a:t>”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238819"/>
            <a:ext cx="9525000" cy="1219200"/>
          </a:xfrm>
        </p:spPr>
        <p:txBody>
          <a:bodyPr>
            <a:normAutofit/>
          </a:bodyPr>
          <a:lstStyle/>
          <a:p>
            <a:r>
              <a:rPr lang="en-US" sz="5800" b="1" kern="0" dirty="0">
                <a:solidFill>
                  <a:srgbClr val="800000"/>
                </a:solidFill>
                <a:latin typeface="Arial"/>
              </a:rPr>
              <a:t>Foreign Aid: 1960s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7654"/>
            <a:ext cx="9220200" cy="551717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 Aid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(grants-loans)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new Agency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(USAID)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Replicate Marshall Plan - Puerto Rico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(ECLA model)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Country Programming - National Planning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(program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loans)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Reforms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(land, tax, industry, labor, housing, “basic needs”)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Growth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(through policy-structural reforms &amp; private sector develop.)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Meet Basic Needs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(land, work, homes, education, health)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Democratic Nation-Buildi</a:t>
            </a:r>
            <a:r>
              <a:rPr lang="en-US" sz="3000" b="1" dirty="0" smtClean="0"/>
              <a:t>ng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(public administration, grassroots organ.)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Counterinsurgency</a:t>
            </a:r>
            <a:r>
              <a:rPr lang="en-US" sz="2800" b="1" dirty="0" smtClean="0"/>
              <a:t> </a:t>
            </a:r>
            <a:r>
              <a:rPr lang="en-US" sz="1400" dirty="0" smtClean="0"/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(public safety, civic action, CORDS)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Missions &amp; Country Team Approach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Multilateral Review of Country Plans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(OAS &amp;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“Wise Men”)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33789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kern="0" cap="small" dirty="0">
                <a:solidFill>
                  <a:srgbClr val="800000"/>
                </a:solidFill>
                <a:latin typeface="Arial"/>
                <a:ea typeface="Times New Roman"/>
                <a:cs typeface="+mj-cs"/>
              </a:rPr>
              <a:t>Birth of </a:t>
            </a:r>
            <a:r>
              <a:rPr lang="en-US" sz="2800" b="1" kern="0" cap="small" dirty="0" smtClean="0">
                <a:solidFill>
                  <a:srgbClr val="800000"/>
                </a:solidFill>
                <a:latin typeface="Arial"/>
                <a:ea typeface="Times New Roman"/>
                <a:cs typeface="+mj-cs"/>
              </a:rPr>
              <a:t>USAID</a:t>
            </a:r>
            <a:endParaRPr lang="en-US" sz="2800" b="1" kern="0" cap="small" dirty="0">
              <a:solidFill>
                <a:srgbClr val="800000"/>
              </a:solidFill>
              <a:latin typeface="Arial"/>
              <a:ea typeface="Times New Roman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990600"/>
            <a:ext cx="54457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kern="0" cap="small" dirty="0">
                <a:solidFill>
                  <a:srgbClr val="800000"/>
                </a:solidFill>
                <a:latin typeface="Arial"/>
                <a:ea typeface="Times New Roman"/>
                <a:cs typeface="+mj-cs"/>
              </a:rPr>
              <a:t>Kennedy’s Development </a:t>
            </a:r>
            <a:r>
              <a:rPr lang="en-US" sz="2500" b="1" kern="0" cap="small" dirty="0" smtClean="0">
                <a:solidFill>
                  <a:srgbClr val="800000"/>
                </a:solidFill>
                <a:latin typeface="Arial"/>
                <a:ea typeface="Times New Roman"/>
                <a:cs typeface="+mj-cs"/>
              </a:rPr>
              <a:t>Approach</a:t>
            </a:r>
            <a:endParaRPr lang="en-US" sz="2500" b="1" kern="0" cap="small" dirty="0">
              <a:solidFill>
                <a:srgbClr val="800000"/>
              </a:solidFill>
              <a:latin typeface="Arial"/>
              <a:ea typeface="Times New Roman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b="1">
                <a:solidFill>
                  <a:srgbClr val="800000"/>
                </a:solidFill>
              </a:rPr>
              <a:t>Alliance for Progress</a:t>
            </a:r>
            <a:r>
              <a:rPr lang="en-US" sz="7300" smtClean="0"/>
              <a:t/>
            </a:r>
            <a:br>
              <a:rPr lang="en-US" sz="7300" smtClean="0"/>
            </a:br>
            <a:r>
              <a:rPr lang="en-US" b="1">
                <a:solidFill>
                  <a:srgbClr val="800000"/>
                </a:solidFill>
              </a:rPr>
              <a:t>Beginnings of USAID</a:t>
            </a:r>
            <a:br>
              <a:rPr lang="en-US" b="1">
                <a:solidFill>
                  <a:srgbClr val="800000"/>
                </a:solidFill>
              </a:rPr>
            </a:br>
            <a:r>
              <a:rPr lang="en-US" sz="2700" b="1">
                <a:solidFill>
                  <a:srgbClr val="800000"/>
                </a:solidFill>
              </a:rPr>
              <a:t>1961 - 1963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522980" cy="3376658"/>
          </a:xfrm>
        </p:spPr>
      </p:pic>
      <p:sp>
        <p:nvSpPr>
          <p:cNvPr id="6" name="Rectangle 5"/>
          <p:cNvSpPr/>
          <p:nvPr/>
        </p:nvSpPr>
        <p:spPr>
          <a:xfrm>
            <a:off x="1905000" y="5580965"/>
            <a:ext cx="525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https://www.youtube.com/watch?v=7Co6rjlprsg</a:t>
            </a:r>
            <a:endParaRPr lang="en-US" u="sng">
              <a:solidFill>
                <a:srgbClr val="0000FF"/>
              </a:solidFill>
              <a:ea typeface="Calibri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3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100" b="1" kern="0">
                <a:solidFill>
                  <a:srgbClr val="800000"/>
                </a:solidFill>
                <a:latin typeface="Arial"/>
              </a:rPr>
              <a:t>Foreign </a:t>
            </a:r>
            <a:r>
              <a:rPr lang="en-US" sz="6100" b="1" kern="0" smtClean="0">
                <a:solidFill>
                  <a:srgbClr val="800000"/>
                </a:solidFill>
                <a:latin typeface="Arial"/>
              </a:rPr>
              <a:t>Aid:</a:t>
            </a:r>
            <a:r>
              <a:rPr lang="en-US" sz="4100" b="1" kern="0" smtClean="0">
                <a:solidFill>
                  <a:srgbClr val="800000"/>
                </a:solidFill>
                <a:latin typeface="Arial"/>
              </a:rPr>
              <a:t>1961-2015</a:t>
            </a:r>
            <a:r>
              <a:rPr lang="en-US" sz="4000" b="1" kern="0">
                <a:solidFill>
                  <a:srgbClr val="800000"/>
                </a:solidFill>
                <a:latin typeface="Arial"/>
              </a:rPr>
              <a:t/>
            </a:r>
            <a:br>
              <a:rPr lang="en-US" sz="4000" b="1" kern="0">
                <a:solidFill>
                  <a:srgbClr val="800000"/>
                </a:solidFill>
                <a:latin typeface="Arial"/>
              </a:rPr>
            </a:br>
            <a:r>
              <a:rPr lang="en-US" sz="4000" b="1" kern="0">
                <a:solidFill>
                  <a:srgbClr val="800000"/>
                </a:solidFill>
                <a:latin typeface="Arial"/>
              </a:rPr>
              <a:t>USAID History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676400"/>
            <a:ext cx="9067800" cy="4724400"/>
          </a:xfrm>
        </p:spPr>
        <p:txBody>
          <a:bodyPr>
            <a:normAutofit/>
          </a:bodyPr>
          <a:lstStyle/>
          <a:p>
            <a:pPr marL="0"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1960s:   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Alliance for Progress &amp; Decade of Development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0"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1970s: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New Directions &amp; Basic Human Needs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0"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1980s: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Market-Trade Reforms &amp; Democracy Promotion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0"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1990s:  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Fall 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of Communism &amp; Sustainable Development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0"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2000s: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War 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on Terror/Drugs, MDGs,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HIV/AIDS, PMI</a:t>
            </a:r>
            <a:endParaRPr lang="en-US" sz="2600" kern="0" dirty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  <a:p>
            <a:pPr marL="0"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2011-2015: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USAID Policy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Framework &amp; “New” Initiatives</a:t>
            </a:r>
            <a:endParaRPr lang="en-US" sz="26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" y="304800"/>
            <a:ext cx="8991600" cy="1189038"/>
          </a:xfrm>
        </p:spPr>
        <p:txBody>
          <a:bodyPr>
            <a:normAutofit fontScale="90000"/>
          </a:bodyPr>
          <a:lstStyle/>
          <a:p>
            <a:r>
              <a:rPr lang="es-ES_tradnl" sz="5300" b="1" kern="0" dirty="0" smtClean="0">
                <a:solidFill>
                  <a:srgbClr val="800000"/>
                </a:solidFill>
                <a:latin typeface="Arial"/>
              </a:rPr>
              <a:t>TELLING </a:t>
            </a:r>
            <a:r>
              <a:rPr lang="es-ES_tradnl" sz="5300" b="1" kern="0" dirty="0">
                <a:solidFill>
                  <a:srgbClr val="800000"/>
                </a:solidFill>
                <a:latin typeface="Arial"/>
              </a:rPr>
              <a:t>USAID </a:t>
            </a:r>
            <a:r>
              <a:rPr lang="es-ES_tradnl" sz="5300" b="1" kern="0" dirty="0" smtClean="0">
                <a:solidFill>
                  <a:srgbClr val="800000"/>
                </a:solidFill>
                <a:latin typeface="Arial"/>
              </a:rPr>
              <a:t>STORY</a:t>
            </a:r>
            <a:r>
              <a:rPr lang="es-ES_tradnl" sz="5300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s-ES_tradnl" sz="5300" b="1" kern="0" dirty="0">
                <a:solidFill>
                  <a:srgbClr val="800000"/>
                </a:solidFill>
                <a:latin typeface="Arial"/>
              </a:rPr>
            </a:br>
            <a:r>
              <a:rPr lang="en-US" sz="4000" b="1" kern="0" dirty="0" smtClean="0">
                <a:solidFill>
                  <a:srgbClr val="800000"/>
                </a:solidFill>
                <a:latin typeface="Arial"/>
              </a:rPr>
              <a:t>Different Approaches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10363200" cy="4724400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200" b="1" kern="0" dirty="0" smtClean="0">
                <a:solidFill>
                  <a:srgbClr val="000000"/>
                </a:solidFill>
                <a:latin typeface="Arial"/>
              </a:rPr>
              <a:t>Top-Down: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(Policies, Reforms, Budgets, FAA,  Administrators) </a:t>
            </a:r>
          </a:p>
          <a:p>
            <a:pPr eaLnBrk="0" fontAlgn="base" hangingPunct="0">
              <a:spcAft>
                <a:spcPct val="0"/>
              </a:spcAft>
              <a:buFontTx/>
              <a:buChar char="•"/>
            </a:pPr>
            <a:r>
              <a:rPr lang="en-US" sz="4200" b="1" kern="0" dirty="0" smtClean="0">
                <a:solidFill>
                  <a:srgbClr val="000000"/>
                </a:solidFill>
                <a:latin typeface="Arial"/>
              </a:rPr>
              <a:t>Bottom-Up: Missions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(“focus on shop-floor”)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200" b="1" kern="0" dirty="0" smtClean="0">
                <a:solidFill>
                  <a:srgbClr val="000000"/>
                </a:solidFill>
                <a:latin typeface="Arial"/>
              </a:rPr>
              <a:t>Development Ideas &amp; Strategies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200" b="1" kern="0" dirty="0" smtClean="0">
                <a:solidFill>
                  <a:srgbClr val="000000"/>
                </a:solidFill>
                <a:latin typeface="Arial"/>
              </a:rPr>
              <a:t>Sectors &amp; Projects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(“50 years of USAID”)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200" b="1" kern="0" dirty="0" smtClean="0">
                <a:solidFill>
                  <a:srgbClr val="000000"/>
                </a:solidFill>
                <a:latin typeface="Arial"/>
              </a:rPr>
              <a:t>Regions &amp; Countries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(“Follow the money”)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200" b="1" kern="0" dirty="0" smtClean="0">
                <a:solidFill>
                  <a:srgbClr val="000000"/>
                </a:solidFill>
                <a:latin typeface="Arial"/>
              </a:rPr>
              <a:t>Others</a:t>
            </a:r>
            <a:r>
              <a:rPr lang="en-US" sz="36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(USAID milestones &amp; leaders)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kern="0" dirty="0">
                <a:solidFill>
                  <a:srgbClr val="800000"/>
                </a:solidFill>
                <a:latin typeface="Arial"/>
              </a:rPr>
              <a:t>USAID Legacy </a:t>
            </a:r>
            <a:br>
              <a:rPr lang="en-US" sz="6000" b="1" kern="0" dirty="0">
                <a:solidFill>
                  <a:srgbClr val="800000"/>
                </a:solidFill>
                <a:latin typeface="Arial"/>
              </a:rPr>
            </a:br>
            <a:r>
              <a:rPr lang="en-US" sz="3600" b="1" kern="0" dirty="0">
                <a:solidFill>
                  <a:srgbClr val="800000"/>
                </a:solidFill>
                <a:latin typeface="Arial"/>
              </a:rPr>
              <a:t>1961-2015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65" y="1524000"/>
            <a:ext cx="9220200" cy="5029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$500 billion+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(development inputs)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kern="0" dirty="0" smtClean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Outputs</a:t>
            </a:r>
            <a:r>
              <a:rPr lang="en-US" sz="5400" b="1" kern="0" dirty="0" smtClean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Alleviated Poverty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(for hundreds of millions)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Promoted economic growth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Pioneered new development-democracy approaches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(policies, programs, methodologies, strategies)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Established-Strengthened Institutions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(public-private sectors)  </a:t>
            </a:r>
          </a:p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Generated-Disseminated new technologies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(green revolution, ORS therapies, non-formal education, micro-finance, policy dialoguing-institution building processes)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13" y="1046769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b="1" kern="0" dirty="0">
                <a:solidFill>
                  <a:srgbClr val="800000"/>
                </a:solidFill>
                <a:latin typeface="Arial"/>
              </a:rPr>
              <a:t>USAID </a:t>
            </a:r>
            <a:r>
              <a:rPr lang="en-US" sz="6000" b="1" kern="0" dirty="0" smtClean="0">
                <a:solidFill>
                  <a:srgbClr val="800000"/>
                </a:solidFill>
                <a:latin typeface="Arial"/>
              </a:rPr>
              <a:t>Legacy</a:t>
            </a:r>
            <a:r>
              <a:rPr lang="en-US" sz="2800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sz="2800" b="1" kern="0" dirty="0">
                <a:solidFill>
                  <a:srgbClr val="800000"/>
                </a:solidFill>
                <a:latin typeface="Arial"/>
              </a:rPr>
            </a:br>
            <a:r>
              <a:rPr lang="en-US" sz="36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36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8800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sz="8800" b="1" kern="0" dirty="0">
                <a:solidFill>
                  <a:srgbClr val="800000"/>
                </a:solidFill>
                <a:latin typeface="Arial"/>
              </a:rPr>
            </a:b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05900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Aided victims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natural disasters &amp; humanitarian crises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transnational challenges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(famines, HIV-AIDS)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Disseminated aid best practices to donors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Nation-building successes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(Taiwan,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S.Korea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DR, El  Sal,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Colombia)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 shortcomings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Haiti, Liberia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Iraq, 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Afghanistan)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American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development-democracy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values overseas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(in support of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foreign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policy)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767082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1961-2015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5114" y="1219200"/>
            <a:ext cx="320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800000"/>
                </a:solidFill>
                <a:latin typeface="Arial"/>
              </a:rPr>
              <a:t>Outputs </a:t>
            </a:r>
            <a:r>
              <a:rPr lang="en-US" sz="2400" b="1" kern="0" dirty="0" smtClean="0">
                <a:solidFill>
                  <a:srgbClr val="800000"/>
                </a:solidFill>
                <a:latin typeface="Arial"/>
              </a:rPr>
              <a:t>(cont</a:t>
            </a:r>
            <a:r>
              <a:rPr lang="en-US" sz="2400" b="1" kern="0" dirty="0">
                <a:solidFill>
                  <a:srgbClr val="800000"/>
                </a:solidFill>
                <a:latin typeface="Arial"/>
              </a:rPr>
              <a:t>.) </a:t>
            </a:r>
            <a:endParaRPr lang="en-US" sz="3200" b="1" kern="0" dirty="0">
              <a:solidFill>
                <a:srgbClr val="80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kern="0" dirty="0">
                <a:solidFill>
                  <a:srgbClr val="800000"/>
                </a:solidFill>
                <a:latin typeface="Arial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724400"/>
          </a:xfrm>
        </p:spPr>
        <p:txBody>
          <a:bodyPr/>
          <a:lstStyle/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Foreign Aid deeply rooted in American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history</a:t>
            </a:r>
          </a:p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Inspired 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by principles of American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Revo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lution</a:t>
            </a:r>
          </a:p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Mixture 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of idealistic/realistic impulses in foreign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policy</a:t>
            </a:r>
          </a:p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Lessons from 200+ years of spreading democracy &amp; development around the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world</a:t>
            </a:r>
          </a:p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USAID 50+Years largest and most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important</a:t>
            </a:r>
          </a:p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To 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know what we have done is to know who we are </a:t>
            </a:r>
          </a:p>
          <a:p>
            <a:pPr marL="0" lvl="0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1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6600" b="1" kern="0" dirty="0" smtClean="0">
                <a:solidFill>
                  <a:srgbClr val="800000"/>
                </a:solidFill>
                <a:latin typeface="Arial"/>
                <a:ea typeface="Times New Roman"/>
              </a:rPr>
              <a:t>History Matters</a:t>
            </a:r>
            <a:endParaRPr lang="en-US" sz="6600" b="1" kern="0" dirty="0">
              <a:solidFill>
                <a:srgbClr val="800000"/>
              </a:solidFill>
              <a:latin typeface="Arial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448800" cy="53340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Lessons from the Past 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Achievements &amp; Shortcomings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Identify Patterns &amp; Trends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Guide Policy &amp; Programming  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“History defines us…”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“…history is bunk…”)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“Means” not an “end”……</a:t>
            </a:r>
          </a:p>
          <a:p>
            <a:pPr lvl="0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Great &amp; Inspiring Story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800" b="1" kern="0" dirty="0">
                <a:solidFill>
                  <a:srgbClr val="800000"/>
                </a:solidFill>
                <a:latin typeface="Arial"/>
              </a:rPr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9" y="1600200"/>
            <a:ext cx="8991600" cy="47244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Recognize History Matters  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endParaRPr lang="en-US" sz="30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Build  a “learning organization” on lessons from past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Establish USAID Office of the Historian 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Place foreign aid 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policies/programs/reforms in 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   historic </a:t>
            </a:r>
            <a:r>
              <a:rPr lang="en-US" sz="3000" kern="0" dirty="0">
                <a:solidFill>
                  <a:srgbClr val="000000"/>
                </a:solidFill>
                <a:latin typeface="Arial"/>
              </a:rPr>
              <a:t>context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Develop lessons learned in systematic manner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Draw on past to guide programming/training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6000" b="1" kern="0" dirty="0" err="1" smtClean="0">
                <a:solidFill>
                  <a:srgbClr val="800000"/>
                </a:solidFill>
                <a:latin typeface="Arial"/>
              </a:rPr>
              <a:t>Annex</a:t>
            </a:r>
            <a:r>
              <a:rPr lang="es-ES_tradnl" sz="6000" b="1" kern="0" dirty="0" smtClean="0">
                <a:solidFill>
                  <a:srgbClr val="800000"/>
                </a:solidFill>
                <a:latin typeface="Arial"/>
              </a:rPr>
              <a:t> </a:t>
            </a:r>
            <a:r>
              <a:rPr lang="es-ES_tradnl" sz="6000" b="1" kern="0" dirty="0" err="1" smtClean="0">
                <a:solidFill>
                  <a:srgbClr val="800000"/>
                </a:solidFill>
                <a:latin typeface="Arial"/>
              </a:rPr>
              <a:t>One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3" y="2133600"/>
            <a:ext cx="9220200" cy="487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USAID Field Missions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(bottom–up approach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Ideas &amp; Strategies 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Sectors &amp; Projects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(“50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USAID”)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Regions &amp; Countries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(“Follow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money”)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Milestones in USAID History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066800"/>
            <a:ext cx="4171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Telling USAID Story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4275" y="1524000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1961 – 2015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kern="0" dirty="0">
                <a:solidFill>
                  <a:srgbClr val="800000"/>
                </a:solidFill>
                <a:latin typeface="Arial"/>
              </a:rPr>
              <a:t>USAID Field </a:t>
            </a:r>
            <a:r>
              <a:rPr lang="en-US" sz="6000" b="1" kern="0" dirty="0" smtClean="0">
                <a:solidFill>
                  <a:srgbClr val="800000"/>
                </a:solidFill>
                <a:latin typeface="Arial"/>
              </a:rPr>
              <a:t>Missions</a:t>
            </a:r>
            <a:br>
              <a:rPr lang="en-US" sz="60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2700" b="1" kern="0" dirty="0">
                <a:solidFill>
                  <a:srgbClr val="800000"/>
                </a:solidFill>
                <a:latin typeface="Arial"/>
              </a:rPr>
              <a:t>“Bottom-up approach” </a:t>
            </a:r>
            <a:br>
              <a:rPr lang="en-US" sz="2700" b="1" kern="0" dirty="0">
                <a:solidFill>
                  <a:srgbClr val="800000"/>
                </a:solidFill>
                <a:latin typeface="Arial"/>
              </a:rPr>
            </a:br>
            <a:r>
              <a:rPr lang="en-US" b="1" kern="0" dirty="0">
                <a:solidFill>
                  <a:srgbClr val="800000"/>
                </a:solidFill>
                <a:latin typeface="Arial"/>
              </a:rPr>
              <a:t>Country Studies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rgbClr val="800000"/>
                </a:solidFill>
              </a:rPr>
              <a:t>1960s-2010s</a:t>
            </a:r>
            <a:endParaRPr lang="en-US" sz="31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Successes: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Taiwan, South Korea, Chile, DR, Costa Rica, El Salvador, Colombia,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countries, etc.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“Less Successful”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Vietnam, Liberia, Haiti, Nicaragua, selected African-Middle Eastern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Studies: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Prepared by USAID Missions &amp;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Others: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“Secret Successes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USAID”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Michael Pillsbury;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“Real Progress:  Fifty Years of USAID in Costa Rica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Jim Fox;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History of USAID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Bolivia-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Larry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Heilman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History of USAID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Ecuador-John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Sanbrailo, Sam Butterfield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book,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Study, “50 Years of USAID: Stories from the Front Lines”, 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1400"/>
          </a:xfrm>
        </p:spPr>
        <p:txBody>
          <a:bodyPr>
            <a:normAutofit fontScale="90000"/>
          </a:bodyPr>
          <a:lstStyle/>
          <a:p>
            <a:r>
              <a:rPr lang="en-US" sz="4900" b="1" kern="0" dirty="0">
                <a:solidFill>
                  <a:srgbClr val="800000"/>
                </a:solidFill>
                <a:latin typeface="Arial"/>
              </a:rPr>
              <a:t>Development </a:t>
            </a:r>
            <a:r>
              <a:rPr lang="en-US" sz="4900" b="1" kern="0" dirty="0" smtClean="0">
                <a:solidFill>
                  <a:srgbClr val="800000"/>
                </a:solidFill>
                <a:latin typeface="Arial"/>
              </a:rPr>
              <a:t>Ideas</a:t>
            </a:r>
            <a:br>
              <a:rPr lang="en-US" sz="49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3000" b="1" kern="0" dirty="0" smtClean="0">
                <a:solidFill>
                  <a:srgbClr val="800000"/>
                </a:solidFill>
                <a:latin typeface="Arial"/>
              </a:rPr>
              <a:t>1960s </a:t>
            </a:r>
            <a:r>
              <a:rPr lang="en-US" sz="3000" b="1" kern="0" dirty="0">
                <a:solidFill>
                  <a:srgbClr val="800000"/>
                </a:solidFill>
                <a:latin typeface="Arial"/>
              </a:rPr>
              <a:t>– 2010s</a:t>
            </a:r>
            <a:br>
              <a:rPr lang="en-US" sz="3000" b="1" kern="0" dirty="0">
                <a:solidFill>
                  <a:srgbClr val="800000"/>
                </a:solidFill>
                <a:latin typeface="Arial"/>
              </a:rPr>
            </a:br>
            <a:endParaRPr lang="en-US" sz="3000" b="1" kern="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969000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5900" b="1" dirty="0">
                <a:latin typeface="Arial" panose="020B0604020202020204" pitchFamily="34" charset="0"/>
                <a:cs typeface="Arial" panose="020B0604020202020204" pitchFamily="34" charset="0"/>
              </a:rPr>
              <a:t>1960s:  </a:t>
            </a:r>
            <a:r>
              <a:rPr lang="en-US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The Stages of Economic Growth: A non-communist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manifesto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Walt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Rostow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Political Order in Changing Societies” &amp;   “Foreign Aid: For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and For Whom” 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Huntington 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1970s: 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Development Reconsidered: Bridging the gap between government and </a:t>
            </a:r>
            <a:endParaRPr lang="en-US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people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Edgar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“Ted” Owens &amp; Robert Shaw; 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“Small is Beautiful: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as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Mattered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E.F. Schumacher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1980s:  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Free To Choose” &amp; “Capitalism and Freedom”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Milton Friedman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privatization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1990s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The End of History and the Last Man”,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Francis Fukuyama &amp;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literature (t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Club of Rome, Barbara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Ward)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2000s: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Clash of Civilizations and the Remaking of World Order”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Huntington &amp;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“End of Poverty: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Possibilities for Our Time”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Jeffrey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Sachs,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Growth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(William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Easterly,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Benjamin Friedman)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s-ES_tradn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2010s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“Political Order and Political Decay: From the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Industrial Revolution to the Globalization of Democracy”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Francis Fukuyama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228600"/>
            <a:ext cx="9067800" cy="1265238"/>
          </a:xfrm>
        </p:spPr>
        <p:txBody>
          <a:bodyPr>
            <a:noAutofit/>
          </a:bodyPr>
          <a:lstStyle/>
          <a:p>
            <a:r>
              <a:rPr lang="en-US" b="1" kern="0" dirty="0" smtClean="0">
                <a:solidFill>
                  <a:srgbClr val="800000"/>
                </a:solidFill>
                <a:latin typeface="Arial"/>
              </a:rPr>
              <a:t>Development Strategies</a:t>
            </a:r>
            <a:r>
              <a:rPr lang="en-US" sz="40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40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s-ES_tradnl" sz="3200" b="1" kern="0" dirty="0" smtClean="0">
                <a:solidFill>
                  <a:srgbClr val="800000"/>
                </a:solidFill>
                <a:latin typeface="Arial"/>
              </a:rPr>
              <a:t>1960s – 2010s </a:t>
            </a:r>
            <a:endParaRPr lang="en-US" sz="3200" b="1" kern="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19250"/>
            <a:ext cx="9220200" cy="539115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1960s: 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National Development &amp; </a:t>
            </a: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Counterinsurgency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(DR-Vietnam-others)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1970s: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New Directions: Focus on Rural Poor &amp; Family </a:t>
            </a: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panning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1980s: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Shift to Market-driven Development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(exports-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investment-democracy promotion)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1990s: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EE Transitions to Market  </a:t>
            </a: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Economies/Democracy &amp; “Sustainable Development”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2000s: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War on Terrorism/Drugs. MDGs. HIV/AIDS, </a:t>
            </a: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Nation-Building, Democracy, etc.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2010s:  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End extreme poverty, promote resilient democracies,</a:t>
            </a: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advance human dignity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kern="0" dirty="0" smtClean="0">
                <a:solidFill>
                  <a:srgbClr val="800000"/>
                </a:solidFill>
                <a:latin typeface="Arial"/>
              </a:rPr>
              <a:t>Sectors &amp; Projects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s-ES_tradnl" sz="4000" b="1" kern="0" dirty="0" smtClean="0">
                <a:solidFill>
                  <a:srgbClr val="800000"/>
                </a:solidFill>
                <a:latin typeface="Arial"/>
              </a:rPr>
              <a:t>1960s </a:t>
            </a:r>
            <a:r>
              <a:rPr lang="es-ES_tradnl" sz="4000" b="1" kern="0" dirty="0">
                <a:solidFill>
                  <a:srgbClr val="800000"/>
                </a:solidFill>
                <a:latin typeface="Arial"/>
              </a:rPr>
              <a:t>– 2010s</a:t>
            </a:r>
            <a:endParaRPr lang="en-US" sz="4000" b="1" kern="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" y="1600200"/>
            <a:ext cx="9601200" cy="48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1960s: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reform for growth, industrial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develop/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reform, housing, basic needs,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1970s: 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ural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poverty alleviation: agriculture,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health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education, family planning,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1980s: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reform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for growth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trade-investment-free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markets, promotion,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democracy,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1990s: 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ransition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free markets-democracy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&amp; sustainable 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development 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2000s: 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tion-building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combat drug trafficking, MDGs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HIV/AIDS, growth-democracy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promotion,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2010s: 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nding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extreme poverty &amp; promoting resilient 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democracies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kern="0" dirty="0" smtClean="0">
                <a:solidFill>
                  <a:srgbClr val="800000"/>
                </a:solidFill>
                <a:latin typeface="Arial"/>
              </a:rPr>
              <a:t>Regions &amp; Countries</a:t>
            </a:r>
            <a:br>
              <a:rPr lang="en-US" sz="60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2700" b="1" kern="0" dirty="0">
                <a:solidFill>
                  <a:srgbClr val="800000"/>
                </a:solidFill>
                <a:latin typeface="Arial"/>
              </a:rPr>
              <a:t>“Follow the money”</a:t>
            </a:r>
            <a:br>
              <a:rPr lang="en-US" sz="2700" b="1" kern="0" dirty="0">
                <a:solidFill>
                  <a:srgbClr val="800000"/>
                </a:solidFill>
                <a:latin typeface="Arial"/>
              </a:rPr>
            </a:br>
            <a:r>
              <a:rPr lang="es-ES_tradnl" sz="3200" b="1" kern="0" dirty="0" smtClean="0">
                <a:solidFill>
                  <a:srgbClr val="800000"/>
                </a:solidFill>
                <a:latin typeface="Arial"/>
              </a:rPr>
              <a:t>1960s </a:t>
            </a:r>
            <a:r>
              <a:rPr lang="es-ES_tradnl" sz="3200" b="1" kern="0" dirty="0">
                <a:solidFill>
                  <a:srgbClr val="800000"/>
                </a:solidFill>
                <a:latin typeface="Arial"/>
              </a:rPr>
              <a:t>– 2010s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220200" cy="5105400"/>
          </a:xfrm>
        </p:spPr>
        <p:txBody>
          <a:bodyPr>
            <a:normAutofit fontScale="62500" lnSpcReduction="20000"/>
          </a:bodyPr>
          <a:lstStyle/>
          <a:p>
            <a:pPr lvl="0" eaLnBrk="0" fontAlgn="base" hangingPunct="0">
              <a:spcBef>
                <a:spcPts val="0"/>
              </a:spcBef>
              <a:buFont typeface="Times New Roman"/>
              <a:buChar char="•"/>
              <a:tabLst>
                <a:tab pos="457200" algn="l"/>
              </a:tabLst>
            </a:pPr>
            <a:r>
              <a:rPr lang="en-US" sz="4500" b="1" dirty="0" smtClean="0">
                <a:solidFill>
                  <a:srgbClr val="000000"/>
                </a:solidFill>
                <a:latin typeface="Arial"/>
              </a:rPr>
              <a:t>1960s:  </a:t>
            </a: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Latin America &amp; Vietnam</a:t>
            </a:r>
          </a:p>
          <a:p>
            <a:pPr marL="0" lv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600" dirty="0" smtClean="0">
              <a:latin typeface="Times New Roman"/>
              <a:ea typeface="Times New Roman"/>
            </a:endParaRPr>
          </a:p>
          <a:p>
            <a:pPr marL="457200" marR="0" eaLnBrk="0" fontAlgn="base" hangingPunct="0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Times New Roman"/>
              <a:ea typeface="Times New Roman"/>
            </a:endParaRPr>
          </a:p>
          <a:p>
            <a:pPr lvl="0" eaLnBrk="0" fontAlgn="base" hangingPunct="0">
              <a:spcBef>
                <a:spcPts val="0"/>
              </a:spcBef>
              <a:buFont typeface="Times New Roman"/>
              <a:buChar char="•"/>
              <a:tabLst>
                <a:tab pos="457200" algn="l"/>
              </a:tabLst>
            </a:pPr>
            <a:r>
              <a:rPr lang="en-US" sz="4500" b="1" dirty="0" smtClean="0">
                <a:solidFill>
                  <a:srgbClr val="000000"/>
                </a:solidFill>
                <a:latin typeface="Arial"/>
              </a:rPr>
              <a:t>1970s: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Vietnam &amp; Shift to Africa – Israel-Egypt</a:t>
            </a:r>
          </a:p>
          <a:p>
            <a:pPr marL="0" lv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600" dirty="0" smtClean="0">
              <a:latin typeface="Times New Roman"/>
              <a:ea typeface="Times New Roman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Times New Roman"/>
              <a:ea typeface="Times New Roman"/>
            </a:endParaRPr>
          </a:p>
          <a:p>
            <a:pPr lvl="0" eaLnBrk="0" fontAlgn="base" hangingPunct="0">
              <a:spcBef>
                <a:spcPts val="0"/>
              </a:spcBef>
              <a:buFont typeface="Times New Roman"/>
              <a:buChar char="•"/>
              <a:tabLst>
                <a:tab pos="457200" algn="l"/>
              </a:tabLst>
            </a:pPr>
            <a:r>
              <a:rPr lang="en-US" sz="4500" b="1" dirty="0" smtClean="0">
                <a:solidFill>
                  <a:srgbClr val="000000"/>
                </a:solidFill>
                <a:latin typeface="Arial"/>
              </a:rPr>
              <a:t>1980s:  </a:t>
            </a: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Israel-Egypt, Caribbean, Central America, Africa </a:t>
            </a:r>
          </a:p>
          <a:p>
            <a:pPr marL="0" lv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600" dirty="0" smtClean="0">
              <a:latin typeface="Times New Roman"/>
              <a:ea typeface="Times New Roman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Times New Roman"/>
              <a:ea typeface="Times New Roman"/>
            </a:endParaRPr>
          </a:p>
          <a:p>
            <a:pPr lvl="0" eaLnBrk="0" fontAlgn="base" hangingPunct="0">
              <a:spcBef>
                <a:spcPts val="0"/>
              </a:spcBef>
              <a:buFont typeface="Times New Roman"/>
              <a:buChar char="•"/>
              <a:tabLst>
                <a:tab pos="457200" algn="l"/>
              </a:tabLst>
            </a:pPr>
            <a:r>
              <a:rPr lang="en-US" sz="4500" b="1" dirty="0" smtClean="0">
                <a:solidFill>
                  <a:srgbClr val="000000"/>
                </a:solidFill>
                <a:latin typeface="Arial"/>
              </a:rPr>
              <a:t>1990s: </a:t>
            </a: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 Eastern Europe, Russia, Israel-Middle East, Haiti</a:t>
            </a:r>
            <a:r>
              <a:rPr lang="en-US" sz="38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 lv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600" dirty="0" smtClean="0">
              <a:latin typeface="Times New Roman"/>
              <a:ea typeface="Times New Roman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Times New Roman"/>
              <a:ea typeface="Times New Roman"/>
            </a:endParaRPr>
          </a:p>
          <a:p>
            <a:pPr lvl="0" eaLnBrk="0" fontAlgn="base" hangingPunct="0">
              <a:spcBef>
                <a:spcPts val="0"/>
              </a:spcBef>
              <a:buFont typeface="Times New Roman"/>
              <a:buChar char="•"/>
              <a:tabLst>
                <a:tab pos="457200" algn="l"/>
              </a:tabLst>
            </a:pPr>
            <a:r>
              <a:rPr lang="en-US" sz="4500" b="1" dirty="0" smtClean="0">
                <a:solidFill>
                  <a:srgbClr val="000000"/>
                </a:solidFill>
                <a:latin typeface="Arial"/>
              </a:rPr>
              <a:t>2000s: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Iraq, Afghanistan, Pakistan, Middle-East, Eastern</a:t>
            </a:r>
          </a:p>
          <a:p>
            <a:pPr marL="0" lv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                  Europe, Colombia, Africa, Mexico</a:t>
            </a:r>
            <a:r>
              <a:rPr lang="en-US" sz="38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 lv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600" dirty="0" smtClean="0">
              <a:latin typeface="Times New Roman"/>
              <a:ea typeface="Times New Roman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Times New Roman"/>
              <a:ea typeface="Times New Roman"/>
            </a:endParaRPr>
          </a:p>
          <a:p>
            <a:pPr lvl="0" eaLnBrk="0" fontAlgn="base" hangingPunct="0">
              <a:spcBef>
                <a:spcPts val="0"/>
              </a:spcBef>
              <a:buFont typeface="Times New Roman"/>
              <a:buChar char="•"/>
              <a:tabLst>
                <a:tab pos="457200" algn="l"/>
              </a:tabLst>
            </a:pPr>
            <a:r>
              <a:rPr lang="en-US" sz="4500" b="1" dirty="0" smtClean="0">
                <a:solidFill>
                  <a:srgbClr val="000000"/>
                </a:solidFill>
                <a:latin typeface="Arial"/>
              </a:rPr>
              <a:t>2010s: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Israel, Afghanistan, Pakistan, Iraq, Egypt, </a:t>
            </a:r>
          </a:p>
          <a:p>
            <a:pPr marL="0" lvl="0" indent="0" eaLnBrk="0" fontAlgn="base" hangingPunc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4200" dirty="0" smtClean="0">
                <a:solidFill>
                  <a:srgbClr val="000000"/>
                </a:solidFill>
                <a:latin typeface="Arial"/>
              </a:rPr>
              <a:t>                 Jordan, African counties, Mexico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207623" cy="1143000"/>
          </a:xfrm>
        </p:spPr>
        <p:txBody>
          <a:bodyPr>
            <a:noAutofit/>
          </a:bodyPr>
          <a:lstStyle/>
          <a:p>
            <a:r>
              <a:rPr lang="en-US" sz="4800" b="1" kern="0" dirty="0">
                <a:solidFill>
                  <a:srgbClr val="800000"/>
                </a:solidFill>
                <a:latin typeface="Arial"/>
              </a:rPr>
              <a:t>Milestones </a:t>
            </a:r>
            <a:r>
              <a:rPr lang="en-US" sz="48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48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28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28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b="1" kern="0" dirty="0">
                <a:solidFill>
                  <a:srgbClr val="8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3" y="1600200"/>
            <a:ext cx="9067800" cy="57912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1959: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500" kern="0" dirty="0" smtClean="0">
                <a:solidFill>
                  <a:srgbClr val="000000"/>
                </a:solidFill>
                <a:latin typeface="Arial"/>
              </a:rPr>
              <a:t>Triumph of Cuban Insurgency 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1960: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    Election of President John Kennedy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1961: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Establishment of USAID, Peace Corps, IDB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1965: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Escalation of Vietnam War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1971: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    Establishment of OPIC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1973: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New Directions legislation 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1979: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Camp David &amp; Middle-East Peace Accords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1980: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    Election of President Ronald Reagan  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1989: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Fall of Berlin Wall &amp; Collapse of Communism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1990s: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500" kern="0" dirty="0" smtClean="0">
                <a:solidFill>
                  <a:srgbClr val="000000"/>
                </a:solidFill>
                <a:latin typeface="Arial"/>
              </a:rPr>
              <a:t>Downsizing of USAID &amp; Erosion of USAID 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500" kern="0" dirty="0" smtClean="0">
                <a:solidFill>
                  <a:srgbClr val="000000"/>
                </a:solidFill>
                <a:latin typeface="Arial"/>
              </a:rPr>
              <a:t>                  development leadership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599" y="609600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USAID 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7117" y="110751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1959-2000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9207623" cy="1143000"/>
          </a:xfrm>
        </p:spPr>
        <p:txBody>
          <a:bodyPr>
            <a:noAutofit/>
          </a:bodyPr>
          <a:lstStyle/>
          <a:p>
            <a:r>
              <a:rPr lang="en-US" sz="4800" b="1" kern="0" dirty="0" smtClean="0">
                <a:solidFill>
                  <a:srgbClr val="800000"/>
                </a:solidFill>
                <a:latin typeface="Arial"/>
              </a:rPr>
              <a:t>Milestones </a:t>
            </a:r>
            <a:r>
              <a:rPr lang="en-US" sz="2000" b="1" kern="0" dirty="0" smtClean="0">
                <a:solidFill>
                  <a:srgbClr val="800000"/>
                </a:solidFill>
                <a:latin typeface="Arial"/>
              </a:rPr>
              <a:t>(CONT.) </a:t>
            </a:r>
            <a:br>
              <a:rPr lang="en-US" sz="20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2800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sz="2800" b="1" kern="0" dirty="0">
                <a:solidFill>
                  <a:srgbClr val="800000"/>
                </a:solidFill>
                <a:latin typeface="Arial"/>
              </a:rPr>
            </a:br>
            <a:r>
              <a:rPr lang="en-US" sz="2800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sz="2800" b="1" kern="0" dirty="0">
                <a:solidFill>
                  <a:srgbClr val="8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9067800" cy="6096000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ts val="0"/>
              </a:spcBef>
              <a:buFontTx/>
              <a:buChar char="•"/>
            </a:pP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2000:</a:t>
            </a:r>
            <a:r>
              <a:rPr lang="es-ES_tradn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Election of President George W. Bush</a:t>
            </a:r>
          </a:p>
          <a:p>
            <a:pPr eaLnBrk="0" fontAlgn="base" hangingPunct="0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2001: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Sept. 11 &amp; War or Terror</a:t>
            </a:r>
          </a:p>
          <a:p>
            <a:pPr lvl="0" eaLnBrk="0" fontAlgn="base" hangingPunct="0">
              <a:spcBef>
                <a:spcPts val="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2003:      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Invasion of Iraq &amp; Afghanistan</a:t>
            </a:r>
          </a:p>
          <a:p>
            <a:pPr eaLnBrk="0" fontAlgn="base" hangingPunct="0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2000s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Large aid increase &amp; “proliferation”   </a:t>
            </a:r>
          </a:p>
          <a:p>
            <a:pPr lvl="0" eaLnBrk="0" fontAlgn="base" hangingPunct="0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2003-2005: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PEPFAR, MCC, PMI </a:t>
            </a:r>
          </a:p>
          <a:p>
            <a:pPr lvl="0" eaLnBrk="0" fontAlgn="base" hangingPunct="0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2006:      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of State “F” Bureau  </a:t>
            </a:r>
          </a:p>
          <a:p>
            <a:pPr lvl="0" eaLnBrk="0" fontAlgn="base" hangingPunct="0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2010:      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QDDR &amp; Integration into State </a:t>
            </a:r>
          </a:p>
          <a:p>
            <a:pPr eaLnBrk="0" fontAlgn="base" hangingPunct="0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50th Anniversary of USAID</a:t>
            </a:r>
          </a:p>
          <a:p>
            <a:pPr eaLnBrk="0" fontAlgn="base" hangingPunct="0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2011-2015: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New Initiatives &amp; “Whole of Government”</a:t>
            </a:r>
          </a:p>
          <a:p>
            <a:pPr eaLnBrk="0" fontAlgn="base" hangingPunct="0">
              <a:spcBef>
                <a:spcPts val="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2014-2015:  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Reform Agenda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609600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USAID 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112729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2001-2011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kern="0" dirty="0" smtClean="0">
                <a:solidFill>
                  <a:srgbClr val="800000"/>
                </a:solidFill>
                <a:latin typeface="Arial"/>
              </a:rPr>
              <a:t>Annex Two</a:t>
            </a:r>
            <a:br>
              <a:rPr lang="en-US" sz="67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3600" b="1" kern="0" dirty="0" smtClean="0">
                <a:solidFill>
                  <a:srgbClr val="800000"/>
                </a:solidFill>
                <a:latin typeface="Arial"/>
              </a:rPr>
              <a:t>Foreign Aid History</a:t>
            </a:r>
            <a:r>
              <a:rPr lang="en-US" sz="60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60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3100" b="1" kern="0" dirty="0" smtClean="0">
                <a:solidFill>
                  <a:srgbClr val="800000"/>
                </a:solidFill>
                <a:latin typeface="Arial"/>
              </a:rPr>
              <a:t>1789-1950</a:t>
            </a: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Founding Fathers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19th Century Advocates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Progressive Reformers 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(1900-1930)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New Deal Innovators 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(1930s-1940s)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 ……………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“Majestic Moment”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(1940s &amp; 1950s)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4300" b="1" kern="0" dirty="0">
                <a:solidFill>
                  <a:srgbClr val="000000"/>
                </a:solidFill>
                <a:latin typeface="Arial"/>
              </a:rPr>
              <a:t>USAID &amp; others</a:t>
            </a:r>
            <a:r>
              <a:rPr lang="en-US" sz="3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(1961-2015)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>History Matters</a:t>
            </a:r>
            <a:endParaRPr lang="en-US" sz="6600" b="1" dirty="0">
              <a:solidFill>
                <a:srgbClr val="8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74395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800" b="1" cap="all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</a:t>
            </a:r>
            <a:r>
              <a:rPr lang="en-US" sz="3000" b="1" dirty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j-ea"/>
                <a:cs typeface="Estrangelo Edessa" pitchFamily="66" charset="0"/>
              </a:rPr>
              <a:t>Rajiv Shah        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j-ea"/>
                <a:cs typeface="Estrangelo Edessa" pitchFamily="66" charset="0"/>
              </a:rPr>
              <a:t>		            </a:t>
            </a:r>
            <a:r>
              <a:rPr lang="en-US" sz="3000" b="1" dirty="0" smtClean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j-ea"/>
                <a:cs typeface="Estrangelo Edessa" pitchFamily="66" charset="0"/>
              </a:rPr>
              <a:t>USAID </a:t>
            </a:r>
            <a:r>
              <a:rPr lang="en-US" sz="3000" b="1" dirty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j-ea"/>
                <a:cs typeface="Estrangelo Edessa" pitchFamily="66" charset="0"/>
              </a:rPr>
              <a:t>Administrator</a:t>
            </a:r>
          </a:p>
          <a:p>
            <a:pPr marL="0" indent="0" algn="ctr">
              <a:buNone/>
            </a:pPr>
            <a:endParaRPr lang="en-US" sz="2800" b="1" cap="all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i="1" cap="al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</a:t>
            </a:r>
            <a:r>
              <a:rPr lang="en-US" sz="2800" b="1" i="1" cap="all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We need to adopt </a:t>
            </a:r>
            <a:r>
              <a:rPr lang="en-US" sz="2800" b="1" i="1" u="sng" cap="all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lessons from our own history </a:t>
            </a:r>
            <a:r>
              <a:rPr lang="en-US" sz="2800" b="1" i="1" cap="all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bend </a:t>
            </a:r>
            <a:r>
              <a:rPr lang="en-US" sz="2800" b="1" i="1" cap="al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</a:t>
            </a:r>
            <a:r>
              <a:rPr lang="en-US" sz="2800" b="1" i="1" cap="all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curve of progress and foster a </a:t>
            </a:r>
            <a:r>
              <a:rPr lang="en-US" sz="2800" b="1" i="1" cap="al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spirit </a:t>
            </a:r>
            <a:r>
              <a:rPr lang="en-US" sz="2800" b="1" i="1" cap="all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entrepreneurism </a:t>
            </a:r>
            <a:r>
              <a:rPr lang="en-US" sz="2800" b="1" i="1" cap="al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and innovation”</a:t>
            </a:r>
          </a:p>
          <a:p>
            <a:pPr marL="0" indent="0" algn="ctr">
              <a:buNone/>
            </a:pPr>
            <a:endParaRPr lang="es-ES_tradnl" sz="1050" b="1" cap="all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cap="all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Frontiers in Development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September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66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Times New Roman"/>
                <a:cs typeface="+mj-cs"/>
              </a:rPr>
              <a:t>Foreign Aid Origins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aid as we know it began as an instrument of Cold War diplomacy.  Without the Cold War, aid would likely not exist today…..”</a:t>
            </a:r>
          </a:p>
          <a:p>
            <a:pPr marL="0" indent="0">
              <a:lnSpc>
                <a:spcPts val="2000"/>
              </a:lnSpc>
              <a:buNone/>
            </a:pPr>
            <a:endParaRPr lang="en-US" b="1" dirty="0" smtClean="0"/>
          </a:p>
          <a:p>
            <a:pPr marL="0" indent="0">
              <a:lnSpc>
                <a:spcPts val="2000"/>
              </a:lnSpc>
              <a:buNone/>
            </a:pPr>
            <a:r>
              <a:rPr lang="en-US" b="1" dirty="0" smtClean="0"/>
              <a:t>			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Carol Lancaster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“Foreign Aid: Diplomacy, 				                                  Development Domestic Politics ” </a:t>
            </a:r>
            <a:r>
              <a:rPr lang="en-US" sz="2000" spc="-100" dirty="0">
                <a:solidFill>
                  <a:srgbClr val="C00000"/>
                </a:solidFill>
                <a:ea typeface="Times New Roman"/>
              </a:rPr>
              <a:t>(2007</a:t>
            </a:r>
            <a:r>
              <a:rPr lang="en-US" sz="2000" spc="-100" dirty="0" smtClean="0">
                <a:solidFill>
                  <a:srgbClr val="C00000"/>
                </a:solidFill>
                <a:ea typeface="Times New Roman"/>
              </a:rPr>
              <a:t>)</a:t>
            </a:r>
          </a:p>
          <a:p>
            <a:pPr marL="0" indent="0">
              <a:lnSpc>
                <a:spcPts val="2000"/>
              </a:lnSpc>
              <a:buNone/>
            </a:pPr>
            <a:endParaRPr lang="en-US" sz="2000" spc="-100" dirty="0">
              <a:solidFill>
                <a:srgbClr val="C00000"/>
              </a:solidFill>
              <a:ea typeface="Times New Roman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aid is an expression of the American revolutionary tradition and America’s revolutionary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world.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smtClean="0"/>
              <a:t>			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Wood,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“Why America Wants to Spread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Democracy Around the World” </a:t>
            </a:r>
            <a:r>
              <a:rPr lang="en-US" sz="2000" spc="-100" dirty="0">
                <a:solidFill>
                  <a:srgbClr val="C00000"/>
                </a:solidFill>
                <a:ea typeface="Times New Roman"/>
              </a:rPr>
              <a:t>(2011)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s-ES_tradnl" sz="66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/>
            </a:r>
            <a:br>
              <a:rPr lang="es-ES_tradnl" sz="66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r>
              <a:rPr lang="es-ES_tradnl" sz="66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>“</a:t>
            </a:r>
            <a:r>
              <a:rPr lang="en-US" sz="66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>Majestic Moment”</a:t>
            </a:r>
            <a:br>
              <a:rPr lang="en-US" sz="66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r>
              <a:rPr lang="en-US" sz="36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>Foreign Aid “Begins”</a:t>
            </a:r>
            <a:br>
              <a:rPr lang="en-US" sz="36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r>
              <a:rPr lang="en-US" sz="31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>1940s</a:t>
            </a:r>
            <a:r>
              <a:rPr lang="en-US" sz="20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/>
            </a:r>
            <a:br>
              <a:rPr lang="en-US" sz="2000" b="1" dirty="0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763000" cy="5257800"/>
          </a:xfrm>
        </p:spPr>
        <p:txBody>
          <a:bodyPr>
            <a:norm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spc="-100" err="1">
                <a:solidFill>
                  <a:srgbClr val="000000"/>
                </a:solidFill>
                <a:latin typeface="Arial"/>
                <a:cs typeface="Arial" charset="0"/>
              </a:rPr>
              <a:t>Bretton</a:t>
            </a:r>
            <a:r>
              <a:rPr lang="es-ES_tradnl" sz="3600" b="1" spc="-100">
                <a:solidFill>
                  <a:srgbClr val="000000"/>
                </a:solidFill>
                <a:latin typeface="Arial"/>
                <a:cs typeface="Arial" charset="0"/>
              </a:rPr>
              <a:t> Woods System </a:t>
            </a:r>
            <a:r>
              <a:rPr lang="es-ES_tradnl" sz="1600">
                <a:solidFill>
                  <a:srgbClr val="C00000"/>
                </a:solidFill>
                <a:latin typeface="Arial"/>
                <a:ea typeface="Times New Roman"/>
                <a:cs typeface="Arial" charset="0"/>
              </a:rPr>
              <a:t>(IMF, IBRD, GATT)</a:t>
            </a:r>
            <a:endParaRPr lang="en-US" sz="1600">
              <a:solidFill>
                <a:srgbClr val="C00000"/>
              </a:solidFill>
              <a:latin typeface="Arial"/>
              <a:ea typeface="Times New Roman"/>
              <a:cs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00">
                <a:solidFill>
                  <a:srgbClr val="000000"/>
                </a:solidFill>
                <a:latin typeface="Arial"/>
                <a:cs typeface="Arial" charset="0"/>
              </a:rPr>
              <a:t>Other Multilaterals </a:t>
            </a:r>
            <a:r>
              <a:rPr lang="en-US" sz="1600">
                <a:solidFill>
                  <a:srgbClr val="C00000"/>
                </a:solidFill>
                <a:latin typeface="Arial"/>
                <a:ea typeface="Times New Roman"/>
                <a:cs typeface="Arial" charset="0"/>
              </a:rPr>
              <a:t>(UN,WHO, FAO)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00">
                <a:solidFill>
                  <a:srgbClr val="000000"/>
                </a:solidFill>
                <a:latin typeface="Arial"/>
                <a:cs typeface="Arial" charset="0"/>
              </a:rPr>
              <a:t>Truman Doctrine:</a:t>
            </a:r>
            <a:r>
              <a:rPr lang="en-US" b="1" spc="-100">
                <a:solidFill>
                  <a:srgbClr val="000000"/>
                </a:solidFill>
                <a:latin typeface="Arial"/>
                <a:cs typeface="Arial" charset="0"/>
              </a:rPr>
              <a:t>  </a:t>
            </a:r>
            <a:r>
              <a:rPr lang="en-US" sz="2900" spc="-100" smtClean="0">
                <a:solidFill>
                  <a:srgbClr val="000000"/>
                </a:solidFill>
                <a:latin typeface="Arial"/>
                <a:cs typeface="Arial" charset="0"/>
              </a:rPr>
              <a:t>Aid to Greece &amp; Turkey </a:t>
            </a:r>
            <a:r>
              <a:rPr lang="en-US" sz="1600" smtClean="0">
                <a:solidFill>
                  <a:srgbClr val="C00000"/>
                </a:solidFill>
                <a:latin typeface="Arial"/>
                <a:ea typeface="Times New Roman"/>
                <a:cs typeface="Arial" charset="0"/>
              </a:rPr>
              <a:t>(ECA</a:t>
            </a:r>
            <a:r>
              <a:rPr lang="en-US" sz="1600">
                <a:solidFill>
                  <a:srgbClr val="C00000"/>
                </a:solidFill>
                <a:latin typeface="Arial"/>
                <a:ea typeface="Times New Roman"/>
                <a:cs typeface="Arial" charset="0"/>
              </a:rPr>
              <a:t>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00">
                <a:solidFill>
                  <a:srgbClr val="000000"/>
                </a:solidFill>
                <a:latin typeface="Arial"/>
                <a:cs typeface="Arial" charset="0"/>
              </a:rPr>
              <a:t>Marshall Plan</a:t>
            </a:r>
            <a:r>
              <a:rPr lang="en-US" sz="3600" spc="-100">
                <a:solidFill>
                  <a:srgbClr val="000000"/>
                </a:solidFill>
                <a:latin typeface="Arial"/>
                <a:cs typeface="Arial" charset="0"/>
              </a:rPr>
              <a:t>/</a:t>
            </a:r>
            <a:r>
              <a:rPr lang="en-US" spc="-100">
                <a:solidFill>
                  <a:srgbClr val="000000"/>
                </a:solidFill>
                <a:latin typeface="Arial"/>
                <a:cs typeface="Arial" charset="0"/>
              </a:rPr>
              <a:t>Europe</a:t>
            </a:r>
            <a:r>
              <a:rPr lang="en-US" sz="3600" spc="-1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600">
                <a:solidFill>
                  <a:srgbClr val="C00000"/>
                </a:solidFill>
                <a:latin typeface="Arial"/>
                <a:ea typeface="Times New Roman"/>
                <a:cs typeface="Arial" charset="0"/>
              </a:rPr>
              <a:t>(ECA)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00">
                <a:solidFill>
                  <a:srgbClr val="000000"/>
                </a:solidFill>
                <a:latin typeface="Arial"/>
                <a:cs typeface="Arial" charset="0"/>
              </a:rPr>
              <a:t>Dodge Plan</a:t>
            </a:r>
            <a:r>
              <a:rPr lang="en-US" sz="3600" spc="-100">
                <a:solidFill>
                  <a:srgbClr val="000000"/>
                </a:solidFill>
                <a:latin typeface="Arial"/>
                <a:cs typeface="Arial" charset="0"/>
              </a:rPr>
              <a:t>/</a:t>
            </a:r>
            <a:r>
              <a:rPr lang="en-US" spc="-100">
                <a:solidFill>
                  <a:srgbClr val="000000"/>
                </a:solidFill>
                <a:latin typeface="Arial"/>
                <a:cs typeface="Arial" charset="0"/>
              </a:rPr>
              <a:t>Japan</a:t>
            </a:r>
            <a:r>
              <a:rPr lang="en-US" sz="3600" spc="-1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1600">
                <a:solidFill>
                  <a:srgbClr val="C00000"/>
                </a:solidFill>
                <a:latin typeface="Arial"/>
                <a:ea typeface="Times New Roman"/>
                <a:cs typeface="Arial" charset="0"/>
              </a:rPr>
              <a:t>(military/ECA)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00">
                <a:solidFill>
                  <a:srgbClr val="000000"/>
                </a:solidFill>
                <a:latin typeface="Arial"/>
                <a:cs typeface="Arial" charset="0"/>
              </a:rPr>
              <a:t>Point Four:</a:t>
            </a:r>
            <a:r>
              <a:rPr lang="en-US" sz="3600" spc="-1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en-US" sz="2900" spc="-100">
                <a:solidFill>
                  <a:srgbClr val="000000"/>
                </a:solidFill>
                <a:latin typeface="Arial"/>
                <a:cs typeface="Arial" charset="0"/>
              </a:rPr>
              <a:t>Underdeveloped Countries </a:t>
            </a:r>
            <a:r>
              <a:rPr lang="en-US" sz="1600">
                <a:solidFill>
                  <a:srgbClr val="C00000"/>
                </a:solidFill>
                <a:latin typeface="Arial"/>
                <a:ea typeface="Times New Roman"/>
                <a:cs typeface="Arial" charset="0"/>
              </a:rPr>
              <a:t>(TCA)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00">
                <a:solidFill>
                  <a:srgbClr val="000000"/>
                </a:solidFill>
                <a:latin typeface="Arial"/>
                <a:cs typeface="Arial" charset="0"/>
              </a:rPr>
              <a:t>Export-Import Bank: </a:t>
            </a:r>
            <a:r>
              <a:rPr lang="en-US" sz="2900" spc="-100">
                <a:solidFill>
                  <a:srgbClr val="000000"/>
                </a:solidFill>
                <a:latin typeface="Arial"/>
                <a:cs typeface="Arial" charset="0"/>
              </a:rPr>
              <a:t>Financing Development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4800" b="1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/>
            </a:r>
            <a:br>
              <a:rPr lang="en-US" sz="4800" b="1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r>
              <a:rPr lang="en-US" sz="4800" b="1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/>
            </a:r>
            <a:br>
              <a:rPr lang="en-US" sz="4800" b="1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r>
              <a:rPr lang="en-US" sz="5300" b="1" smtClean="0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>Development </a:t>
            </a:r>
            <a:r>
              <a:rPr lang="en-US" sz="5300" b="1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>Philosophers</a:t>
            </a:r>
            <a:r>
              <a:rPr lang="en-US" sz="4800" b="1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/>
            </a:r>
            <a:br>
              <a:rPr lang="en-US" sz="4800" b="1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r>
              <a:rPr lang="en-US" sz="4800" b="1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  <a:t>“Founding Fathers”</a:t>
            </a:r>
            <a:br>
              <a:rPr lang="en-US" sz="4800" b="1">
                <a:solidFill>
                  <a:srgbClr val="800000"/>
                </a:solidFill>
                <a:latin typeface="Arial"/>
                <a:ea typeface="Times New Roman"/>
                <a:cs typeface="Arial" charset="0"/>
              </a:rPr>
            </a:b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8" y="2228901"/>
            <a:ext cx="2438400" cy="32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466975" cy="33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514600" cy="332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5715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Thomas Jefferson        Alexander Hamilton      Benjamin Franklin</a:t>
            </a: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295400"/>
          </a:xfrm>
        </p:spPr>
        <p:txBody>
          <a:bodyPr>
            <a:noAutofit/>
          </a:bodyPr>
          <a:lstStyle/>
          <a:p>
            <a:r>
              <a:rPr lang="en-US" sz="4800" b="1" kern="0">
                <a:solidFill>
                  <a:srgbClr val="800000"/>
                </a:solidFill>
                <a:latin typeface="Arial"/>
              </a:rPr>
              <a:t>Founding Fathers </a:t>
            </a:r>
            <a:br>
              <a:rPr lang="en-US" sz="4800" b="1" kern="0">
                <a:solidFill>
                  <a:srgbClr val="800000"/>
                </a:solidFill>
                <a:latin typeface="Arial"/>
              </a:rPr>
            </a:br>
            <a:r>
              <a:rPr lang="en-US" sz="4800" b="1" kern="0">
                <a:solidFill>
                  <a:srgbClr val="800000"/>
                </a:solidFill>
                <a:latin typeface="Arial"/>
              </a:rPr>
              <a:t>American Development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5334000"/>
          </a:xfrm>
        </p:spPr>
        <p:txBody>
          <a:bodyPr>
            <a:normAutofit fontScale="70000" lnSpcReduction="20000"/>
          </a:bodyPr>
          <a:lstStyle/>
          <a:p>
            <a:pPr lvl="0"/>
            <a:endParaRPr lang="en-US" i="1" dirty="0" smtClean="0"/>
          </a:p>
          <a:p>
            <a:pPr lvl="0"/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“Observations Concerning the Increase of Mankind &amp; Peopling of Countries”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(1751)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&amp; others Benjamin Franklin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Declaration of Independence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(1776)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“Notes on the State of Virginia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(1785) 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Jefferson </a:t>
            </a: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“Federalist Papers”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(1788)  </a:t>
            </a:r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Constitution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(1789)</a:t>
            </a:r>
          </a:p>
          <a:p>
            <a:pPr marL="0" indent="0">
              <a:buNone/>
            </a:pP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“Report on Manufactures”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(1791)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Alexander Hamilton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kern="0" smtClean="0">
                <a:solidFill>
                  <a:srgbClr val="800000"/>
                </a:solidFill>
                <a:latin typeface="Arial"/>
              </a:rPr>
              <a:t>Echoing Jefferson </a:t>
            </a:r>
            <a:r>
              <a:rPr lang="en-US" sz="6000" b="1" kern="0">
                <a:solidFill>
                  <a:srgbClr val="800000"/>
                </a:solidFill>
                <a:latin typeface="Arial"/>
              </a:rPr>
              <a:t/>
            </a:r>
            <a:br>
              <a:rPr lang="en-US" sz="6000" b="1" kern="0">
                <a:solidFill>
                  <a:srgbClr val="800000"/>
                </a:solidFill>
                <a:latin typeface="Arial"/>
              </a:rPr>
            </a:br>
            <a:r>
              <a:rPr lang="en-US" sz="2200" kern="0">
                <a:latin typeface="Arial"/>
              </a:rPr>
              <a:t>“</a:t>
            </a:r>
            <a:r>
              <a:rPr lang="en-US" sz="2200" kern="0" smtClean="0">
                <a:latin typeface="Arial"/>
              </a:rPr>
              <a:t>…this ball of liberty will bounce around the world…” </a:t>
            </a:r>
            <a:r>
              <a:rPr lang="en-US" sz="1600" kern="0" smtClean="0">
                <a:latin typeface="Arial"/>
              </a:rPr>
              <a:t>(1789)</a:t>
            </a:r>
            <a:br>
              <a:rPr lang="en-US" sz="1600" kern="0" smtClean="0">
                <a:latin typeface="Arial"/>
              </a:rPr>
            </a:br>
            <a:r>
              <a:rPr lang="en-US" sz="4000" b="1" kern="0" smtClean="0">
                <a:solidFill>
                  <a:srgbClr val="800000"/>
                </a:solidFill>
                <a:latin typeface="Arial"/>
              </a:rPr>
              <a:t>Foreign </a:t>
            </a:r>
            <a:r>
              <a:rPr lang="en-US" sz="4000" b="1" kern="0">
                <a:solidFill>
                  <a:srgbClr val="800000"/>
                </a:solidFill>
                <a:latin typeface="Arial"/>
              </a:rPr>
              <a:t>Aid: </a:t>
            </a:r>
            <a:r>
              <a:rPr lang="en-US" sz="3200" b="1" kern="0">
                <a:solidFill>
                  <a:srgbClr val="800000"/>
                </a:solidFill>
                <a:latin typeface="Arial"/>
              </a:rPr>
              <a:t>21st </a:t>
            </a:r>
            <a:r>
              <a:rPr lang="en-US" sz="3200" b="1" kern="0" smtClean="0">
                <a:solidFill>
                  <a:srgbClr val="800000"/>
                </a:solidFill>
                <a:latin typeface="Arial"/>
              </a:rPr>
              <a:t>Century</a:t>
            </a:r>
            <a:br>
              <a:rPr lang="en-US" sz="3200" b="1" kern="0" smtClean="0">
                <a:solidFill>
                  <a:srgbClr val="800000"/>
                </a:solidFill>
                <a:latin typeface="Arial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839200" cy="510540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300" b="1" kern="0">
                <a:solidFill>
                  <a:srgbClr val="000000"/>
                </a:solidFill>
                <a:latin typeface="Arial"/>
              </a:rPr>
              <a:t>“….</a:t>
            </a:r>
            <a:r>
              <a:rPr lang="en-US" sz="2300" kern="0">
                <a:solidFill>
                  <a:srgbClr val="000000"/>
                </a:solidFill>
                <a:latin typeface="Arial"/>
              </a:rPr>
              <a:t>our individual freedom is inextricably bound to the freedom of </a:t>
            </a:r>
            <a:r>
              <a:rPr lang="en-US" sz="2300" u="sng" kern="0">
                <a:solidFill>
                  <a:srgbClr val="000000"/>
                </a:solidFill>
                <a:latin typeface="Arial"/>
              </a:rPr>
              <a:t>every</a:t>
            </a:r>
            <a:r>
              <a:rPr lang="en-US" sz="2300" kern="0">
                <a:solidFill>
                  <a:srgbClr val="000000"/>
                </a:solidFill>
                <a:latin typeface="Arial"/>
              </a:rPr>
              <a:t> soul on Earth….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US" sz="1000" kern="0">
              <a:solidFill>
                <a:srgbClr val="000000"/>
              </a:solidFill>
              <a:latin typeface="Arial"/>
            </a:endParaRPr>
          </a:p>
          <a:p>
            <a:pPr marL="400050" lvl="1" indent="0" eaLnBrk="0" fontAlgn="base" hangingPunct="0">
              <a:lnSpc>
                <a:spcPts val="2900"/>
              </a:lnSpc>
              <a:spcAft>
                <a:spcPct val="0"/>
              </a:spcAft>
              <a:buNone/>
            </a:pPr>
            <a:r>
              <a:rPr lang="en-US" sz="2300" kern="0">
                <a:solidFill>
                  <a:srgbClr val="000000"/>
                </a:solidFill>
                <a:latin typeface="Arial"/>
              </a:rPr>
              <a:t>“We will support democracy from Asia to Africa; from the Americas to the Middle East, because our interests and our conscience compel us to act on behalf of those who long for freedom.” </a:t>
            </a:r>
          </a:p>
          <a:p>
            <a:pPr marL="400050" lvl="1" indent="0" eaLnBrk="0" fontAlgn="base" hangingPunct="0">
              <a:lnSpc>
                <a:spcPts val="800"/>
              </a:lnSpc>
              <a:spcAft>
                <a:spcPct val="0"/>
              </a:spcAft>
              <a:buNone/>
            </a:pPr>
            <a:r>
              <a:rPr lang="en-US" sz="2300" kern="0">
                <a:solidFill>
                  <a:srgbClr val="000000"/>
                </a:solidFill>
                <a:latin typeface="Arial"/>
              </a:rPr>
              <a:t>			 </a:t>
            </a:r>
            <a:r>
              <a:rPr lang="en-US" sz="2000" b="1" kern="0">
                <a:solidFill>
                  <a:srgbClr val="000000"/>
                </a:solidFill>
                <a:latin typeface="Arial"/>
              </a:rPr>
              <a:t>Barack Obama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r>
              <a:rPr lang="en-US" sz="2000" kern="0">
                <a:solidFill>
                  <a:srgbClr val="000000"/>
                </a:solidFill>
                <a:latin typeface="Arial"/>
              </a:rPr>
              <a:t>			 January 2013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300" kern="0">
                <a:solidFill>
                  <a:srgbClr val="000000"/>
                </a:solidFill>
                <a:latin typeface="Arial"/>
              </a:rPr>
              <a:t> “…..the survival of liberty in our land increasingly depends on the success of liberty in other lands…”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r>
              <a:rPr lang="en-US" sz="2300" kern="0">
                <a:solidFill>
                  <a:srgbClr val="000000"/>
                </a:solidFill>
                <a:latin typeface="Arial"/>
              </a:rPr>
              <a:t> 			  </a:t>
            </a:r>
            <a:r>
              <a:rPr lang="en-US" sz="2000" b="1" kern="0">
                <a:solidFill>
                  <a:srgbClr val="000000"/>
                </a:solidFill>
                <a:latin typeface="Arial"/>
              </a:rPr>
              <a:t>George W. Bush</a:t>
            </a:r>
          </a:p>
          <a:p>
            <a:pPr marL="0" lvl="0" indent="0" eaLnBrk="0" fontAlgn="base" hangingPunct="0">
              <a:lnSpc>
                <a:spcPts val="2000"/>
              </a:lnSpc>
              <a:spcAft>
                <a:spcPct val="0"/>
              </a:spcAft>
              <a:buNone/>
            </a:pPr>
            <a:r>
              <a:rPr lang="en-US" sz="2000" kern="0">
                <a:solidFill>
                  <a:srgbClr val="000000"/>
                </a:solidFill>
                <a:latin typeface="Arial"/>
              </a:rPr>
              <a:t>			  January 2005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2593" y="107109"/>
            <a:ext cx="9829800" cy="1145969"/>
          </a:xfrm>
        </p:spPr>
        <p:txBody>
          <a:bodyPr>
            <a:normAutofit fontScale="90000"/>
          </a:bodyPr>
          <a:lstStyle/>
          <a:p>
            <a:r>
              <a:rPr lang="en-US" sz="7300" b="1" smtClean="0">
                <a:solidFill>
                  <a:srgbClr val="800000"/>
                </a:solidFill>
              </a:rPr>
              <a:t>Foreign </a:t>
            </a:r>
            <a:r>
              <a:rPr lang="en-US" sz="7300" b="1">
                <a:solidFill>
                  <a:srgbClr val="800000"/>
                </a:solidFill>
              </a:rPr>
              <a:t>Aid Pioneers</a:t>
            </a:r>
            <a:br>
              <a:rPr lang="en-US" sz="7300" b="1">
                <a:solidFill>
                  <a:srgbClr val="800000"/>
                </a:solidFill>
              </a:rPr>
            </a:b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19075" y="4048957"/>
            <a:ext cx="1990725" cy="21969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69357" y="4048957"/>
            <a:ext cx="1951834" cy="21969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17359" y="4048956"/>
            <a:ext cx="1981200" cy="21969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47928" y="4065780"/>
            <a:ext cx="1839342" cy="21902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6032" y="6278230"/>
            <a:ext cx="1828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Leonard Wood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>
                <a:solidFill>
                  <a:prstClr val="black"/>
                </a:solidFill>
                <a:cs typeface="Arial" charset="0"/>
              </a:rPr>
              <a:t>1860-1927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2307" y="6278230"/>
            <a:ext cx="22406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Herbert Hoover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>
                <a:solidFill>
                  <a:prstClr val="black"/>
                </a:solidFill>
                <a:cs typeface="Arial" charset="0"/>
              </a:rPr>
              <a:t>1874-1964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7999" y="6266355"/>
            <a:ext cx="21010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Edwin Kemmerer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>
                <a:solidFill>
                  <a:prstClr val="black"/>
                </a:solidFill>
                <a:cs typeface="Arial" charset="0"/>
              </a:rPr>
              <a:t>1875-1945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560" y="6290106"/>
            <a:ext cx="23431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Walter Reed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>
                <a:solidFill>
                  <a:prstClr val="black"/>
                </a:solidFill>
                <a:cs typeface="Arial" charset="0"/>
              </a:rPr>
              <a:t>1851-1902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77" y="3423069"/>
            <a:ext cx="18383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Joel R. Poinsett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>
                <a:solidFill>
                  <a:prstClr val="black"/>
                </a:solidFill>
                <a:cs typeface="Arial" charset="0"/>
              </a:rPr>
              <a:t>1779-1851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0948" y="3376058"/>
            <a:ext cx="19502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Henry Clay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>
                <a:solidFill>
                  <a:prstClr val="black"/>
                </a:solidFill>
                <a:cs typeface="Arial" charset="0"/>
              </a:rPr>
              <a:t>1777-1852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5264" y="3376058"/>
            <a:ext cx="142539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Henry Carey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>
                <a:solidFill>
                  <a:prstClr val="black"/>
                </a:solidFill>
                <a:cs typeface="Arial" charset="0"/>
              </a:rPr>
              <a:t>1793-1879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4146" y="3376058"/>
            <a:ext cx="18288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James Blaine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prstClr val="black"/>
                </a:solidFill>
                <a:cs typeface="Arial" charset="0"/>
              </a:rPr>
              <a:t>1830-1893</a:t>
            </a:r>
            <a:endParaRPr lang="en-US" sz="1500" b="1" i="1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97" y="1276117"/>
            <a:ext cx="1781511" cy="2029118"/>
          </a:xfrm>
          <a:prstGeom prst="rect">
            <a:avLst/>
          </a:prstGeom>
          <a:ln w="50800" cmpd="dbl">
            <a:solidFill>
              <a:srgbClr val="C00000"/>
            </a:solidFill>
          </a:ln>
        </p:spPr>
      </p:pic>
      <p:pic>
        <p:nvPicPr>
          <p:cNvPr id="27" name="Picture 26" descr="James G. Blaine - Brady-Handy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84" y="1350076"/>
            <a:ext cx="1803563" cy="1949067"/>
          </a:xfrm>
          <a:prstGeom prst="rect">
            <a:avLst/>
          </a:prstGeom>
          <a:noFill/>
          <a:ln w="50800" cmpd="dbl">
            <a:solidFill>
              <a:srgbClr val="C00000"/>
            </a:solidFill>
          </a:ln>
        </p:spPr>
      </p:pic>
      <p:pic>
        <p:nvPicPr>
          <p:cNvPr id="28" name="Picture 27" descr="https://encrypted-tbn3.gstatic.com/images?q=tbn:ANd9GcSzYZdPJQUj0DY1qJ6tGpEX74IBC5i1lroMlH_HZpGzoO_TZdL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76117"/>
            <a:ext cx="1676400" cy="2049649"/>
          </a:xfrm>
          <a:prstGeom prst="rect">
            <a:avLst/>
          </a:prstGeom>
          <a:noFill/>
          <a:ln w="50800" cmpd="dbl">
            <a:solidFill>
              <a:srgbClr val="C00000"/>
            </a:solidFill>
          </a:ln>
        </p:spPr>
      </p:pic>
      <p:pic>
        <p:nvPicPr>
          <p:cNvPr id="31" name="Picture 30" descr="https://encrypted-tbn0.gstatic.com/images?q=tbn:ANd9GcQrWjFyHrC3nOg48_F29vuL79R-gUf7c-AgRyi0wPUBh1aoU9f8oA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42" y="1276117"/>
            <a:ext cx="1642257" cy="2042296"/>
          </a:xfrm>
          <a:prstGeom prst="rect">
            <a:avLst/>
          </a:prstGeom>
          <a:noFill/>
          <a:ln w="50800" cmpd="dbl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67661" y="72895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0000"/>
                </a:solidFill>
                <a:cs typeface="Arial" charset="0"/>
              </a:rPr>
              <a:t>1800-1930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100" y="1854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kern="0" dirty="0">
                <a:solidFill>
                  <a:srgbClr val="800000"/>
                </a:solidFill>
                <a:latin typeface="Arial"/>
              </a:rPr>
              <a:t>Foreign </a:t>
            </a:r>
            <a:r>
              <a:rPr lang="en-US" sz="6000" b="1" kern="0" dirty="0" smtClean="0">
                <a:solidFill>
                  <a:srgbClr val="800000"/>
                </a:solidFill>
                <a:latin typeface="Arial"/>
              </a:rPr>
              <a:t>Aid </a:t>
            </a:r>
            <a:r>
              <a:rPr lang="en-US" sz="5300" b="1" kern="0" dirty="0">
                <a:solidFill>
                  <a:srgbClr val="800000"/>
                </a:solidFill>
                <a:latin typeface="Arial"/>
              </a:rPr>
              <a:t/>
            </a:r>
            <a:br>
              <a:rPr lang="en-US" sz="5300" b="1" kern="0" dirty="0">
                <a:solidFill>
                  <a:srgbClr val="8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6208"/>
            <a:ext cx="10363200" cy="5715000"/>
          </a:xfrm>
        </p:spPr>
        <p:txBody>
          <a:bodyPr>
            <a:normAutofit fontScale="47500" lnSpcReduction="20000"/>
          </a:bodyPr>
          <a:lstStyle/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s-ES_tradnl" sz="4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1789:    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&amp; Lafayette in Franc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(promoting democracy)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sz="29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1794:</a:t>
            </a:r>
            <a:r>
              <a:rPr lang="en-US" sz="4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Haitian </a:t>
            </a:r>
            <a:r>
              <a:rPr lang="en-US" sz="4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 &amp; Haiti’s Consti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tution </a:t>
            </a:r>
            <a:r>
              <a:rPr lang="en-US" sz="25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(1800)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sz="3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1810s: </a:t>
            </a:r>
            <a:r>
              <a:rPr lang="en-US" sz="29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 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Chilean independence &amp; Venezuelan earthquake victims </a:t>
            </a:r>
            <a:r>
              <a:rPr lang="en-US" sz="25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(1812)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sz="29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1819:     </a:t>
            </a:r>
            <a:r>
              <a:rPr lang="en-US" sz="4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  <a:r>
              <a:rPr lang="en-US" sz="4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Liberia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1820s:</a:t>
            </a:r>
            <a:r>
              <a:rPr lang="en-US" sz="4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Greek independence (“Greek Fever”) &amp; Mexican democracy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1848:</a:t>
            </a:r>
            <a:r>
              <a:rPr lang="en-US" sz="3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Irish Famine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1862:</a:t>
            </a:r>
            <a:r>
              <a:rPr lang="en-US" sz="3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to English textile workers (“Cotton Famine”)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1870s:    </a:t>
            </a:r>
            <a:r>
              <a:rPr lang="en-US" sz="4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nation-building, Franco-Prussian War, </a:t>
            </a:r>
            <a:r>
              <a:rPr lang="en-US" sz="42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Cen.Am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Centennial Exposition </a:t>
            </a:r>
            <a:r>
              <a:rPr lang="en-US" sz="25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(1876) </a:t>
            </a:r>
            <a:r>
              <a:rPr lang="en-US" sz="25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Grant’s visit to Japan </a:t>
            </a:r>
            <a:r>
              <a:rPr lang="en-US" sz="25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(1879)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sz="29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1890s:    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Inter-American</a:t>
            </a:r>
            <a:r>
              <a:rPr lang="en-US" sz="4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&amp; Chicago’s World Fair </a:t>
            </a:r>
            <a:r>
              <a:rPr lang="en-US" sz="25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(1893)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1880-90s:</a:t>
            </a:r>
            <a:r>
              <a:rPr lang="en-US" sz="29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Ireland, Russia, India, Armenia, Cuba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9452" y="762000"/>
            <a:ext cx="20714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kern="0" dirty="0">
                <a:solidFill>
                  <a:srgbClr val="800000"/>
                </a:solidFill>
                <a:latin typeface="Arial"/>
              </a:rPr>
              <a:t>1790s-1890s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kern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6000" b="1" kern="0" smtClean="0">
                <a:solidFill>
                  <a:srgbClr val="800000"/>
                </a:solidFill>
                <a:latin typeface="Arial"/>
              </a:rPr>
            </a:br>
            <a:r>
              <a:rPr lang="en-US" sz="6000" b="1" kern="0" smtClean="0">
                <a:solidFill>
                  <a:srgbClr val="800000"/>
                </a:solidFill>
                <a:latin typeface="Arial"/>
              </a:rPr>
              <a:t>Foreign </a:t>
            </a:r>
            <a:r>
              <a:rPr lang="en-US" sz="6000" b="1" kern="0">
                <a:solidFill>
                  <a:srgbClr val="800000"/>
                </a:solidFill>
                <a:latin typeface="Arial"/>
              </a:rPr>
              <a:t>Aid Rejected</a:t>
            </a:r>
            <a:r>
              <a:rPr lang="en-US" sz="4800" b="1" kern="0" cap="all">
                <a:solidFill>
                  <a:srgbClr val="800000"/>
                </a:solidFill>
                <a:latin typeface="Arial"/>
              </a:rPr>
              <a:t/>
            </a:r>
            <a:br>
              <a:rPr lang="en-US" sz="4800" b="1" kern="0" cap="all">
                <a:solidFill>
                  <a:srgbClr val="800000"/>
                </a:solidFill>
                <a:latin typeface="Arial"/>
              </a:rPr>
            </a:br>
            <a:r>
              <a:rPr lang="en-US" sz="2500" b="1" i="1" kern="0">
                <a:solidFill>
                  <a:srgbClr val="800000"/>
                </a:solidFill>
                <a:latin typeface="Arial"/>
              </a:rPr>
              <a:t>“A Connecticut Yankee in King Arthur’s Court”</a:t>
            </a:r>
            <a:br>
              <a:rPr lang="en-US" sz="2500" b="1" i="1" kern="0">
                <a:solidFill>
                  <a:srgbClr val="800000"/>
                </a:solidFill>
                <a:latin typeface="Arial"/>
              </a:rPr>
            </a:br>
            <a:r>
              <a:rPr lang="en-US" sz="2400" b="1" kern="0">
                <a:solidFill>
                  <a:srgbClr val="800000"/>
                </a:solidFill>
                <a:latin typeface="Arial"/>
              </a:rPr>
              <a:t>1889 </a:t>
            </a:r>
            <a:r>
              <a:rPr lang="en-US" sz="3200" b="1" kern="0">
                <a:solidFill>
                  <a:srgbClr val="800000"/>
                </a:solidFill>
                <a:latin typeface="Arial"/>
              </a:rPr>
              <a:t/>
            </a:r>
            <a:br>
              <a:rPr lang="en-US" sz="3200" b="1" kern="0">
                <a:solidFill>
                  <a:srgbClr val="800000"/>
                </a:solidFill>
                <a:latin typeface="Arial"/>
              </a:rPr>
            </a:b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1828800"/>
            <a:ext cx="2895600" cy="3334434"/>
          </a:xfrm>
          <a:prstGeom prst="rect">
            <a:avLst/>
          </a:prstGeom>
          <a:blipFill>
            <a:blip r:embed="rId2"/>
            <a:stretch>
              <a:fillRect t="-205" r="-6518" b="205"/>
            </a:stretch>
          </a:blipFill>
          <a:ln w="57150" cap="flat" cmpd="thinThick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981200"/>
            <a:ext cx="3048000" cy="3505200"/>
          </a:xfrm>
          <a:prstGeom prst="rect">
            <a:avLst/>
          </a:prstGeom>
          <a:blipFill>
            <a:blip r:embed="rId3"/>
            <a:srcRect/>
            <a:stretch>
              <a:fillRect l="-15241" t="-22725" r="-4008" b="-32337"/>
            </a:stretch>
          </a:blipFill>
          <a:ln w="57150" cap="flat" cmpd="thinThick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477561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Mark Twain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1835-1910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7300" b="1" dirty="0">
                <a:solidFill>
                  <a:srgbClr val="800000"/>
                </a:solidFill>
              </a:rPr>
              <a:t>Foreign Aid Initiatives </a:t>
            </a:r>
            <a:br>
              <a:rPr lang="en-US" sz="7300" b="1" dirty="0">
                <a:solidFill>
                  <a:srgbClr val="800000"/>
                </a:solidFill>
              </a:rPr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203200" y="1235700"/>
            <a:ext cx="99060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1900s-1920s: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  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Fever, 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Nation-Building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“Making World Safe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for Democracy”</a:t>
            </a:r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1910s-1920s: </a:t>
            </a:r>
            <a:r>
              <a:rPr lang="en-US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WW I &amp;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to Russia-Eastern Europe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1910s-1920s:</a:t>
            </a:r>
            <a:r>
              <a:rPr lang="en-US" sz="20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Famine Relief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Reforms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 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1930s-1940s:</a:t>
            </a:r>
            <a:r>
              <a:rPr lang="en-US" sz="20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Latin America and the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Caribbean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s-ES_tradnl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1940s-1950s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1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Ex-IM Bank,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Lend-Lease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IIAA, ECA, Marshall Plan,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Dodge Plan, Point Four,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TCA, ICA,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DLF, PL-480  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1960s-1990s: </a:t>
            </a:r>
            <a:r>
              <a:rPr lang="en-US" sz="21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 support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War </a:t>
            </a:r>
            <a:endParaRPr lang="en-US" sz="2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2000s-2010s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 on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Terror/Drugs/MDGs: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USAID, PEPFAR, </a:t>
            </a:r>
            <a:endParaRPr lang="en-US" sz="2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MCC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PMI, DOS &amp; “F” Bureau, DOD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DOT, others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8800" y="7124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20th &amp; 21st centuries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kern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7200" b="1" kern="0" smtClean="0">
                <a:solidFill>
                  <a:srgbClr val="800000"/>
                </a:solidFill>
                <a:latin typeface="Arial"/>
              </a:rPr>
            </a:br>
            <a:r>
              <a:rPr lang="en-US" sz="7200" b="1" kern="0" smtClean="0">
                <a:solidFill>
                  <a:srgbClr val="800000"/>
                </a:solidFill>
                <a:latin typeface="Arial"/>
              </a:rPr>
              <a:t>Foreign </a:t>
            </a:r>
            <a:r>
              <a:rPr lang="en-US" sz="7200" b="1" kern="0">
                <a:solidFill>
                  <a:srgbClr val="800000"/>
                </a:solidFill>
                <a:latin typeface="Arial"/>
              </a:rPr>
              <a:t>Aid</a:t>
            </a:r>
            <a:br>
              <a:rPr lang="en-US" sz="7200" b="1" kern="0">
                <a:solidFill>
                  <a:srgbClr val="800000"/>
                </a:solidFill>
                <a:latin typeface="Arial"/>
              </a:rPr>
            </a:br>
            <a:r>
              <a:rPr lang="en-US" sz="3600" b="1" kern="0">
                <a:solidFill>
                  <a:srgbClr val="800000"/>
                </a:solidFill>
                <a:latin typeface="Arial"/>
              </a:rPr>
              <a:t>From</a:t>
            </a:r>
            <a:r>
              <a:rPr lang="en-US" sz="4000" b="1" kern="0">
                <a:solidFill>
                  <a:srgbClr val="800000"/>
                </a:solidFill>
                <a:latin typeface="Arial"/>
              </a:rPr>
              <a:t> </a:t>
            </a:r>
            <a:r>
              <a:rPr lang="en-US" sz="3600" b="1" kern="0">
                <a:solidFill>
                  <a:srgbClr val="800000"/>
                </a:solidFill>
                <a:latin typeface="Arial"/>
              </a:rPr>
              <a:t>WW II  to Cold War </a:t>
            </a:r>
            <a:r>
              <a:rPr lang="en-US" sz="4000" b="1" kern="0">
                <a:solidFill>
                  <a:srgbClr val="800000"/>
                </a:solidFill>
                <a:latin typeface="Arial"/>
              </a:rPr>
              <a:t/>
            </a:r>
            <a:br>
              <a:rPr lang="en-US" sz="4000" b="1" kern="0">
                <a:solidFill>
                  <a:srgbClr val="800000"/>
                </a:solidFill>
                <a:latin typeface="Arial"/>
              </a:rPr>
            </a:br>
            <a:r>
              <a:rPr lang="en-US" sz="2400" b="1" kern="0">
                <a:solidFill>
                  <a:srgbClr val="800000"/>
                </a:solidFill>
                <a:latin typeface="Arial"/>
              </a:rPr>
              <a:t>1940s</a:t>
            </a:r>
            <a:r>
              <a:rPr lang="en-US" sz="3200" b="1" kern="0">
                <a:solidFill>
                  <a:srgbClr val="800000"/>
                </a:solidFill>
                <a:latin typeface="Arial"/>
              </a:rPr>
              <a:t/>
            </a:r>
            <a:br>
              <a:rPr lang="en-US" sz="3200" b="1" kern="0">
                <a:solidFill>
                  <a:srgbClr val="800000"/>
                </a:solidFill>
                <a:latin typeface="Arial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839200" cy="51816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US" sz="5400" b="1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5400" b="1" kern="0" dirty="0" smtClean="0">
                <a:solidFill>
                  <a:srgbClr val="000000"/>
                </a:solidFill>
                <a:latin typeface="Arial"/>
              </a:rPr>
              <a:t>   WW </a:t>
            </a:r>
            <a:r>
              <a:rPr lang="en-US" sz="5400" b="1" kern="0" dirty="0">
                <a:solidFill>
                  <a:srgbClr val="000000"/>
                </a:solidFill>
                <a:latin typeface="Arial"/>
              </a:rPr>
              <a:t>II	</a:t>
            </a:r>
            <a:r>
              <a:rPr lang="en-US" sz="4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4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5400" b="1" kern="0" dirty="0">
                <a:solidFill>
                  <a:srgbClr val="000000"/>
                </a:solidFill>
                <a:latin typeface="Arial"/>
              </a:rPr>
              <a:t>Post-War</a:t>
            </a: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Atlantic Charter </a:t>
            </a:r>
            <a:r>
              <a:rPr lang="en-US" sz="1600" spc="-100" dirty="0">
                <a:solidFill>
                  <a:srgbClr val="C00000"/>
                </a:solidFill>
                <a:latin typeface="Arial"/>
                <a:ea typeface="Times New Roman"/>
              </a:rPr>
              <a:t>(1941)	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	Bretton Woods </a:t>
            </a:r>
            <a:r>
              <a:rPr lang="en-US" sz="1600" spc="-100" dirty="0">
                <a:solidFill>
                  <a:srgbClr val="C00000"/>
                </a:solidFill>
                <a:latin typeface="Arial"/>
                <a:ea typeface="Times New Roman"/>
              </a:rPr>
              <a:t>(1944)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US Exim Bank			IMF/ IBRD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Inter-American System	UN/WHO/FAO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Lend-Lease/BEW		Marshall Plan/ECA </a:t>
            </a:r>
            <a:r>
              <a:rPr lang="en-US" sz="1600" spc="-100" dirty="0">
                <a:solidFill>
                  <a:srgbClr val="C00000"/>
                </a:solidFill>
                <a:latin typeface="Arial"/>
                <a:ea typeface="Times New Roman"/>
              </a:rPr>
              <a:t>(ARA)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IIAA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spc="-100" dirty="0">
                <a:solidFill>
                  <a:srgbClr val="C00000"/>
                </a:solidFill>
                <a:latin typeface="Arial"/>
                <a:ea typeface="Times New Roman"/>
              </a:rPr>
              <a:t>(1942-49)	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			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Point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Four/TCA </a:t>
            </a:r>
            <a:r>
              <a:rPr lang="en-US" sz="1600" spc="-100" dirty="0">
                <a:solidFill>
                  <a:srgbClr val="C00000"/>
                </a:solidFill>
                <a:latin typeface="Arial"/>
                <a:ea typeface="Times New Roman"/>
              </a:rPr>
              <a:t>(1950s)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US Exim Bank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			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Exim-DLF</a:t>
            </a:r>
            <a:r>
              <a:rPr lang="en-US" sz="2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spc="-100" dirty="0">
                <a:solidFill>
                  <a:srgbClr val="C00000"/>
                </a:solidFill>
                <a:latin typeface="Arial"/>
                <a:ea typeface="Times New Roman"/>
              </a:rPr>
              <a:t>(1950s)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  <a:t>Agenda</a:t>
            </a:r>
            <a:br>
              <a:rPr lang="en-US" sz="7300" b="1" dirty="0" smtClean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Estrangelo Edessa" pitchFamily="66" charset="0"/>
              </a:rPr>
            </a:br>
            <a:endParaRPr lang="en-US" sz="29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991600" cy="457200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USAID?</a:t>
            </a: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Vision for USAID </a:t>
            </a: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Kennedy in his words</a:t>
            </a: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of  USAID </a:t>
            </a:r>
            <a:r>
              <a:rPr lang="en-US" sz="2400" spc="-100" dirty="0">
                <a:solidFill>
                  <a:srgbClr val="C00000"/>
                </a:solidFill>
                <a:latin typeface="Arial"/>
                <a:ea typeface="Times New Roman"/>
              </a:rPr>
              <a:t>(1961 – 2015) </a:t>
            </a:r>
            <a:endParaRPr lang="en-US" sz="2000" spc="-100" dirty="0">
              <a:solidFill>
                <a:srgbClr val="C00000"/>
              </a:solidFill>
              <a:latin typeface="Arial"/>
              <a:ea typeface="Times New Roman"/>
            </a:endParaRP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Telling the USAID story </a:t>
            </a: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USAID Legacy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66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Foreign Aid History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48006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Founding Fathers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19th Century Advocates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Progressive Reformers 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(1900-1930)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Deal Innovators 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(1930s-1940s)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……………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“Majestic Moment”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(1940s &amp; 1950s)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USAID &amp; others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spc="-100" dirty="0">
                <a:solidFill>
                  <a:srgbClr val="C00000"/>
                </a:solidFill>
                <a:latin typeface="Arial"/>
                <a:ea typeface="Times New Roman"/>
              </a:rPr>
              <a:t>(</a:t>
            </a:r>
            <a:r>
              <a:rPr lang="en-US" sz="1800" spc="-100" dirty="0" smtClean="0">
                <a:solidFill>
                  <a:srgbClr val="C00000"/>
                </a:solidFill>
                <a:latin typeface="Arial"/>
                <a:ea typeface="Times New Roman"/>
              </a:rPr>
              <a:t>1961-2015)</a:t>
            </a:r>
            <a:endParaRPr lang="en-US" sz="1800" spc="-100" dirty="0">
              <a:solidFill>
                <a:srgbClr val="C00000"/>
              </a:solidFill>
              <a:latin typeface="Arial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8770-3C93-453D-B208-F58AEC619D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" y="762000"/>
            <a:ext cx="8763000" cy="111283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8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48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3200" b="1" kern="0" cap="small" dirty="0">
                <a:solidFill>
                  <a:srgbClr val="800000"/>
                </a:solidFill>
                <a:latin typeface="Arial"/>
                <a:ea typeface="Times New Roman"/>
              </a:rPr>
              <a:t>“Majestic Moment”</a:t>
            </a:r>
            <a:br>
              <a:rPr lang="en-US" sz="3200" b="1" kern="0" cap="small" dirty="0">
                <a:solidFill>
                  <a:srgbClr val="800000"/>
                </a:solidFill>
                <a:latin typeface="Arial"/>
                <a:ea typeface="Times New Roman"/>
              </a:rPr>
            </a:br>
            <a:r>
              <a:rPr lang="en-US" sz="2800" b="1" kern="0" cap="small" dirty="0" smtClean="0">
                <a:solidFill>
                  <a:srgbClr val="800000"/>
                </a:solidFill>
                <a:latin typeface="Arial"/>
                <a:ea typeface="Times New Roman"/>
              </a:rPr>
              <a:t> WW II &amp; Cold War transition  </a:t>
            </a:r>
            <a:br>
              <a:rPr lang="en-US" sz="2800" b="1" kern="0" cap="small" dirty="0" smtClean="0">
                <a:solidFill>
                  <a:srgbClr val="800000"/>
                </a:solidFill>
                <a:latin typeface="Arial"/>
                <a:ea typeface="Times New Roman"/>
              </a:rPr>
            </a:br>
            <a:r>
              <a:rPr lang="en-US" sz="3600" b="1" kern="0" cap="small" dirty="0" smtClean="0">
                <a:solidFill>
                  <a:srgbClr val="800000"/>
                </a:solidFill>
                <a:latin typeface="Arial"/>
                <a:ea typeface="Times New Roman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991600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Four Freedoms &amp; Atlantic Charter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Export Import Bank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Lend Lease &amp; BEW/ECA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Institute for Inter-American Affairs </a:t>
            </a:r>
            <a:r>
              <a:rPr lang="en-US" sz="1500" b="1" dirty="0" smtClean="0">
                <a:solidFill>
                  <a:srgbClr val="C00000"/>
                </a:solidFill>
                <a:latin typeface="Arial"/>
                <a:ea typeface="Times New Roman"/>
              </a:rPr>
              <a:t>(IIAA)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Brenton Woods &amp; UN Institutions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Truman Doctrine: Aid to Greece-Turkey </a:t>
            </a:r>
            <a:r>
              <a:rPr lang="en-US" sz="1500" b="1" dirty="0" smtClean="0">
                <a:solidFill>
                  <a:srgbClr val="C00000"/>
                </a:solidFill>
                <a:latin typeface="Arial"/>
                <a:ea typeface="Times New Roman"/>
              </a:rPr>
              <a:t>(ECA)  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Marshall Plan – Europe </a:t>
            </a:r>
            <a:r>
              <a:rPr lang="en-US" sz="1500" b="1" dirty="0" smtClean="0">
                <a:solidFill>
                  <a:srgbClr val="C00000"/>
                </a:solidFill>
                <a:latin typeface="Arial"/>
                <a:ea typeface="Times New Roman"/>
              </a:rPr>
              <a:t>(ECA)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Dodge Plan – Japan </a:t>
            </a:r>
            <a:r>
              <a:rPr lang="en-US" sz="1500" b="1" dirty="0" smtClean="0">
                <a:solidFill>
                  <a:srgbClr val="C00000"/>
                </a:solidFill>
                <a:latin typeface="Arial"/>
                <a:ea typeface="Times New Roman"/>
              </a:rPr>
              <a:t>(military/ECA)</a:t>
            </a:r>
          </a:p>
          <a:p>
            <a:pPr>
              <a:spcBef>
                <a:spcPts val="0"/>
              </a:spcBef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Point Four:  Underdeveloped countries </a:t>
            </a:r>
            <a:r>
              <a:rPr lang="en-US" sz="1500" b="1" dirty="0" smtClean="0">
                <a:solidFill>
                  <a:srgbClr val="C00000"/>
                </a:solidFill>
                <a:latin typeface="Arial"/>
                <a:ea typeface="Times New Roman"/>
              </a:rPr>
              <a:t>(TCA)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695575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00" b="1" kern="0" dirty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Foreign </a:t>
            </a:r>
            <a:r>
              <a:rPr lang="en-US" sz="5900" b="1" kern="0" dirty="0" smtClean="0">
                <a:solidFill>
                  <a:srgbClr val="800000"/>
                </a:solidFill>
                <a:latin typeface="Arial"/>
                <a:ea typeface="+mj-ea"/>
                <a:cs typeface="+mj-cs"/>
              </a:rPr>
              <a:t>Aid: 1940s</a:t>
            </a:r>
            <a:endParaRPr lang="en-US" sz="5900" b="1" kern="0" cap="small" dirty="0">
              <a:solidFill>
                <a:srgbClr val="800000"/>
              </a:solidFill>
              <a:latin typeface="Arial"/>
              <a:ea typeface="Times New Roman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6000" b="1">
                <a:solidFill>
                  <a:srgbClr val="800000"/>
                </a:solidFill>
              </a:rPr>
              <a:t>Franklin Roosevelt</a:t>
            </a:r>
            <a:r>
              <a:rPr lang="en-US" smtClean="0"/>
              <a:t/>
            </a:r>
            <a:br>
              <a:rPr lang="en-US" smtClean="0"/>
            </a:br>
            <a:r>
              <a:rPr lang="en-US" sz="3300" b="1" i="1" smtClean="0">
                <a:solidFill>
                  <a:srgbClr val="800000"/>
                </a:solidFill>
              </a:rPr>
              <a:t>Four </a:t>
            </a:r>
            <a:r>
              <a:rPr lang="en-US" sz="3300" b="1" i="1">
                <a:solidFill>
                  <a:srgbClr val="800000"/>
                </a:solidFill>
              </a:rPr>
              <a:t>Freedoms </a:t>
            </a:r>
            <a:r>
              <a:rPr lang="en-US" sz="3300" b="1" i="1" smtClean="0">
                <a:solidFill>
                  <a:srgbClr val="800000"/>
                </a:solidFill>
              </a:rPr>
              <a:t>Overseas</a:t>
            </a:r>
            <a:r>
              <a:rPr lang="en-US" sz="3100" b="1" i="1">
                <a:solidFill>
                  <a:srgbClr val="800000"/>
                </a:solidFill>
              </a:rPr>
              <a:t/>
            </a:r>
            <a:br>
              <a:rPr lang="en-US" sz="3100" b="1" i="1">
                <a:solidFill>
                  <a:srgbClr val="800000"/>
                </a:solidFill>
              </a:rPr>
            </a:br>
            <a:r>
              <a:rPr lang="en-US" sz="3300" b="1" i="1">
                <a:solidFill>
                  <a:srgbClr val="800000"/>
                </a:solidFill>
              </a:rPr>
              <a:t>1941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3360"/>
            <a:ext cx="4114800" cy="40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64128"/>
            <a:ext cx="4112460" cy="398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68174" y="5914510"/>
            <a:ext cx="1999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>
                <a:solidFill>
                  <a:prstClr val="black"/>
                </a:solidFill>
                <a:cs typeface="Arial" charset="0"/>
              </a:rPr>
              <a:t>“</a:t>
            </a:r>
            <a:r>
              <a:rPr lang="es-ES_tradnl" sz="2000" b="1" err="1">
                <a:solidFill>
                  <a:prstClr val="black"/>
                </a:solidFill>
                <a:cs typeface="Arial" charset="0"/>
              </a:rPr>
              <a:t>Four</a:t>
            </a:r>
            <a:r>
              <a:rPr lang="es-ES_tradnl" sz="2000" b="1">
                <a:solidFill>
                  <a:prstClr val="black"/>
                </a:solidFill>
                <a:cs typeface="Arial" charset="0"/>
              </a:rPr>
              <a:t> </a:t>
            </a:r>
            <a:r>
              <a:rPr lang="es-ES_tradnl" sz="2000" b="1" err="1">
                <a:solidFill>
                  <a:prstClr val="black"/>
                </a:solidFill>
                <a:cs typeface="Arial" charset="0"/>
              </a:rPr>
              <a:t>Freedoms</a:t>
            </a:r>
            <a:r>
              <a:rPr lang="es-ES_tradnl" sz="2000" b="1">
                <a:solidFill>
                  <a:prstClr val="black"/>
                </a:solidFill>
                <a:cs typeface="Arial" charset="0"/>
              </a:rPr>
              <a:t>”</a:t>
            </a:r>
            <a:endParaRPr lang="en-US" sz="20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308" y="589424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cs typeface="Arial" charset="0"/>
              </a:rPr>
              <a:t>Franklin Roosevelt</a:t>
            </a:r>
          </a:p>
          <a:p>
            <a:pPr algn="ctr"/>
            <a:r>
              <a:rPr lang="en-US" sz="1600" b="1" i="1">
                <a:solidFill>
                  <a:prstClr val="black"/>
                </a:solidFill>
                <a:cs typeface="Arial" charset="0"/>
              </a:rPr>
              <a:t>1882-1945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275" y="-324353"/>
            <a:ext cx="8991599" cy="2089217"/>
          </a:xfrm>
        </p:spPr>
        <p:txBody>
          <a:bodyPr>
            <a:normAutofit/>
          </a:bodyPr>
          <a:lstStyle/>
          <a:p>
            <a:r>
              <a:rPr lang="en-US" sz="7300" b="1" smtClean="0">
                <a:solidFill>
                  <a:srgbClr val="800000"/>
                </a:solidFill>
              </a:rPr>
              <a:t>New Deal Innovators</a:t>
            </a:r>
            <a:r>
              <a:rPr lang="en-US" smtClean="0"/>
              <a:t/>
            </a:r>
            <a:br>
              <a:rPr lang="en-US" smtClean="0"/>
            </a:br>
            <a:endParaRPr lang="en-US" sz="2800"/>
          </a:p>
        </p:txBody>
      </p:sp>
      <p:sp>
        <p:nvSpPr>
          <p:cNvPr id="6" name="Rectangle 5"/>
          <p:cNvSpPr/>
          <p:nvPr/>
        </p:nvSpPr>
        <p:spPr bwMode="auto">
          <a:xfrm>
            <a:off x="431049" y="1249524"/>
            <a:ext cx="1785937" cy="192790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3813" y="3794577"/>
            <a:ext cx="1843173" cy="20551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3" y="3203274"/>
            <a:ext cx="2667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Harry Hopkins</a:t>
            </a: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1890-1946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90600" y="5963499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Nelson Rockefeller</a:t>
            </a: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1908-1979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83402" y="1249524"/>
            <a:ext cx="1864641" cy="18939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231" y="313877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Henry Wallace</a:t>
            </a: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1888-1965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96958" y="3803438"/>
            <a:ext cx="1926546" cy="20373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96627" y="3759113"/>
            <a:ext cx="1891129" cy="207208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3697" y="5984113"/>
            <a:ext cx="2057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prstClr val="black"/>
                </a:solidFill>
                <a:cs typeface="Arial" charset="0"/>
              </a:rPr>
              <a:t>Averell</a:t>
            </a:r>
            <a:r>
              <a:rPr lang="en-US" b="1" i="1" dirty="0">
                <a:solidFill>
                  <a:prstClr val="black"/>
                </a:solidFill>
                <a:cs typeface="Arial" charset="0"/>
              </a:rPr>
              <a:t> Harriman</a:t>
            </a: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1891-1986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6520" y="5984113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David Lilienthal</a:t>
            </a: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1899-1981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1942" y="791389"/>
            <a:ext cx="114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800000"/>
                </a:solidFill>
                <a:cs typeface="Arial" charset="0"/>
              </a:rPr>
              <a:t>1940s</a:t>
            </a:r>
            <a:endParaRPr lang="en-US" sz="2800" b="1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5850"/>
            <a:ext cx="1939165" cy="1917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09671" y="3143502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Guy Rexford </a:t>
            </a:r>
            <a:r>
              <a:rPr lang="en-US" b="1" i="1" dirty="0" err="1">
                <a:solidFill>
                  <a:prstClr val="black"/>
                </a:solidFill>
                <a:cs typeface="Arial" charset="0"/>
              </a:rPr>
              <a:t>Tugwell</a:t>
            </a:r>
            <a:endParaRPr lang="en-US" b="1" i="1" dirty="0">
              <a:solidFill>
                <a:prstClr val="black"/>
              </a:solidFill>
              <a:cs typeface="Arial" charset="0"/>
            </a:endParaRPr>
          </a:p>
          <a:p>
            <a:pPr lvl="0"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1891-1979</a:t>
            </a:r>
          </a:p>
        </p:txBody>
      </p:sp>
      <p:sp>
        <p:nvSpPr>
          <p:cNvPr id="19" name="AutoShape 4" descr="data:image/jpeg;base64,/9j/4AAQSkZJRgABAQAAAQABAAD/2wCEAAkGBxQTEhUTExIVFBUXGRoYGRgXGB8aHxgfGhocGiAcHRwdHSggHh4oGx0XITEiJykrLi4uGB80ODMsNygtLiwBCgoKDg0OGhAQGiwkHBwsLCwsLCwsLCwsLCwsLCwsLCwsKywsLCw3LCwsLCwsLjcsLDcsLDcsKyssLCssNys3K//AABEIALsAgAMBIgACEQEDEQH/xAAcAAACAwEBAQEAAAAAAAAAAAAFBgMEBwIBCAD/xABBEAABAgMGBAMEBwcDBQEAAAABAhEAAyEEBRIxQVEGImFxE4GRMkKhsQcjUsHR0vAUVGJygpKjU+HxFRYzosIk/8QAGgEAAgMBAQAAAAAAAAAAAAAAAwUBAgQABv/EACIRAAICAgMAAwEBAQAAAAAAAAABAgMRIQQSMRNBUSIyQv/aAAwDAQACEQMRAD8AEcH3631alAKHsq+4jPCaecNFouIWglyEKL4iNhkH2q579IyIzlIUFJLEVBEPvBnFIWDKUwLABznt8zAbIOO14Da2EbzsKpX1aUy5mOiQ1RRncaAQGlXfLJANkRhS4Jwh1EZ7ClPMRoNhMt1KIAxsQP5X/EmPy7Eg4GcU3Z6uTuS/TWBqR2DOhKlhYQLMjmGLEEDlSNuuxi9YZ5bFLs4SnowZIow6mgrXPeGq87vQPFKQzS0pGuZIDREhNlRLPjFAIcEKUAQB7OEEggneJcjkmxakWu0JV4ctavEUxXuBX0YR5PlrK8QnMAGSwNAfstm+sXFXxZZVJUucsJlqQ6ZZUQogVKiwIFadYtWHjmxgPNkzlryAwJSABoHUIhelvjYB/Z1JYm0LL4q4FVDHX1iwq5VEiW+Iu5OmjA/GkHLXxBds4MkrkkqS5mJKUgA1FHTkTBmwTJc1S1y1JUhS1AFKgQ4BY0yoDnEvJ3QTJ92q9l2TUZs4HvE7mIV2BYASkkE7kjCGevk3wjQLTIS5mGjMAK122Yue0Rf9FMxCyAkrUqoJ9wGrUo8Vk8Feom3bd6ilKubCeYDdqYiNTsMhBU2syuRCSwqVPQE6q3PWL+FVnOFUtRq4SfaY5kKAw7Uj22y5IBBUUMCSgipIrmKHVmeIOaKKL55FCZzJADk5Kz00gdYp+KqD4cupdSilgemp/GIrVY1liZeImqEHbdXXKn6HkuzBK+bnVqcgg7JDVP6eLJZK5M5nprFddC4o2W/lF6amIUyXyGcMeuizewxdvGM+WAlX1gHr/vDhdnHkhaUhaygjdIcjNq5HOojOJcmjuwAcvSGDh+6B/wCSYjP2B9n+JSWc9qd4yWxhHYSEHIZLx4gXalrMiYJFnbCqYtQxFth7lRH6712aUoCzAzixKppUoD+4JdT7vF9PDk6dhWhLhNU40pQCTR2YgBu56xckcPTZbqVRamKsCiWbY0I9C0Y5WG2unApWq1Tlc6FTFjMhK1HCdmJr5ExS/aRPpNQmYRmpJKVh/KvYgQxXlKC1FQScT8yvZV3NGV5gZQPm3cFpcKwzE5KAZwdCCcjWoJHaKq1fZZ1tC0gFBPhrxDIpUKnUOKBQbb0iRE9mmpeWXrgJDHdJ2fNJygtMuaYpBUQSoNhIB8609PSI12Ey3cEAqwrHTetQRWD/ACxf2D+KX4ELv42ny2TOHjIBBCnZVMq5Heohyuy2ptykrkAHClKcWLCZRZ6jMgk5gisZuqx82A8rZkjNtu1C20Wpl2YSFyllKhRQFCl8upBr37x0nFg3Vo1q0KnyHSsCfKP2uVRq1KEFuo84qyrHZ1gTZYWlL1l0YqDEfHZwekccM8TSp9mUi0qxzJYZSSl1ENhCg1C5eojiesJky0DEnEnEdSAqpPcJYekdozuODuTdhmlShVBPMoZk5YU7Bve084WeJ5akFKUg4GLlI+B2HxhzsfEQRhC7OqVKIZCq5P1+MEryly2ExwcVKEMoZ60oz9IusFWtHzdOjuxyCotpSPF5wQuyYEBUwh8KXAOpr+vON7liJCWWX7NYfEniUkMmXUkfaAd+rZDqY1Lh65ZaEJJkoBNWPPh7k5q8oW/o9usokla6zJhJUSNMy3n8Yd5M0Qlus7SGtFei4qcB1gba7SCaUghOWkBhC/aJgBp3MCnI01Rzs5ttklzGxpD6Hb79oHf9HCFAlTpzAIqOnb5xbVPJ6tkd47M8kgEfrKM7ZocEQLQXzoevnHs8YqKAIG9f1vEsxJJyy3jspDV1/ExRaJwBbVZJbMR2ajH7Q2PzgJbrOpBQhSXGJkqA9pOx/WcNykl65aRTvaYRLVR1aNT4jygtVjzhgbaljIjTSqUoTEqSXUag5HIpLZAiofaNFuS3C1g4S2NCgAdCkIAHQg4h1pCFekpIkDCObJRZsTVD9RU+cfuDb78CayiShSS3RVH11pDKK7LIntiPs29gAmTORMUXDsRiJy5ic6avoDpBSQhCQtagRKRoavXlRXqz7kjaKdpnomIRMIKlUdj7bOwO75efWCM2wonylyDM5kYXVqheYV1BL9jErbAIwJQ03grZZY8JYNQSgU/mFPOBsynlBO5J4E6U9AVAbswMbrtQLVr+jVLuSESwMi2mhD0HSCVilDCMzsIG2YPLb4mLd3zXOqUjM79oQze0N6v8hG0lQSGSB5iAFvtKxTlyyxf7QWt60FnMxLa5QCt1lSzoKnObl/uilgWp6OxMfOnnlHYDNzFqxV8JQRWj19YkkLYEEVgaNGScLAPx/RjyZMBrmB+MQql1zr8o9RLGQ7t0jmceiaWOz/8AEQ2himrF29HctFhSRVJBH39ooWpP1RIBJAJYbP8AgDHR9B2Z6sD3/JSQZlKuG+1Tp7w31D7QiW2XhFAQ4BzqD+vlD5brUCykkKJckPqA4r1D+sJd6NUjJyQelQ3wHrDal/oomhh4Tv8AKly0LLGWajdIDgt3EPd1WlaQkhOJeNWOgZaVEuHzo7g7xjd4/UzsYdnBbIkGsaVd9uKwhSSDykijVA130MXsj1eTHLRm5FYtWfJCxTCtPXMEUHUtHCpJbtX7xDFO4MnCRjQtK1EBSpQ9pPvJPU9I2chpRw/sJSnJ6Gy77USpCCXBJByrQ+lYmvG8/AScBTjABAUaDV/OFrhxUz9plylZiW49CD6YhFm8kBU4zFJ1JAORSkYXJ0YvCKUV2G0M9ME448DgTZdDqD+NDFpF5SprLlqBBdqs3cPAa2XzZ1oMmalDkMAoMQf4QHU/Rg+0AbNZFJGKWoLBfmBxILdRzJ8xBXUpx/CFY4S9yaKqZyJdnJipaZgTMSScx+qQFuG9fFVhWMJQGY799aiC19ynYhbFIo+v8J6dYyODUsGpT7RyErMwoVpGlTnEdrtyEOAtBUMw4LekJC5Bmn66amXLTsSo/wBKd4s2azWBIJUpQ0+sIST1w5weNKx+g/leRhu69pdoLBeFQ906nodYsyE+GttCXhWtVyoUCbMtKijQK1/WrxfsNvXMcLfEgcz5AinxgdtaSzEJCbepFa+7vSiYFIoJiFHDoFJZXofvhUtTGUZZ5VS1KqdQa+Xuw9XzMeQDrvsSCPTIekLVyXP+1qmKWSiUB9Yrersk7s/lGyieYZZitqffCF691Y0IUA3KHft/sYP8HXkrwlJzKQzalnyLbF/SCXE10yVyFLkygkIcBeIkkpDsUswSQ7doW+Bi1rw6Gtehf8I2dlOBg5FTg9lnDy9xF63WmbKtKlSioqWUsB74IDedKRHZ5LgClA+W4rBW2SKWZdHQtALGuFw3oSf0IJy9pFuI8NoY7lTjKpipZRN5XJDOGdwMq6tm0Vb8umbNWJcsJEscy1YmOH7LZ7tHFw26Yq0WjGXSgoQP4QMY7ZQ0zE5kBLEVB11aE8v5lkbJZRnV8XYCuUmXMKTJ5QoNocQqFAhb1KtYI2axSpclMiWrnS4ExKXUoqOI8xLNpkRFm9Zsok8gBA7eeVYrolTUyytCCMSSMRNQOxq0T8zawD+FLeDzhaxonWmfNmPhLBLUdYzypo9N4mt1mdAOoo+eXzpBvh6xCUmVL/mUNXpU/EQKvolLgZF2pkXeKWSywsY4TBlolpTKlLSjEQfrCkcx1DHYhw+ceW+7k2gpnWXDJGDCoMVMGUHcVYg1BrSLVkUksGZKhkCx3cbGLiLD4QDjGKAFJwkjyz9YmNzj4Q6oz9Bq7nShMnwnlKlpIxM2Nku6hkQTlFqzImLdSwEOHYV+Hb0eCsuxIUQAG3fpEtuT7QAD5GKSscvQsa1DwCW+WlUopILAaFnYv84t3OpCJaZYUkAAKUgVJKg4pqBmerDSAlqJWV1yBKvIQzXfJATJPvFnPTClRfzgkMpYIj/rJStOFNiUpQ92aov15B6qPwjOuDQDbAC7YVuejQ38SWhRlBADJABNMzmB/SHLbq6QmcNHBah1SseohjTDFbFfLn2ngbrokUHYP5wxfsoUggpcNAy5JRISeg86Qy2aRBrtoFRplCxWMAKnOB4hCJid1pJZSe4JLdY7n2wgFNdu43ER2ya2FJLNMYOcytQr5CnnFm8pAooaUI7wlu0xvXtEMiRjZSknDsSz94gvW8CEqSl3Y9g28d2i8AlNKmvkcopKkFUiasviKCzVL5wGGy8nrQwXchNnSCpeLBLA7kmoHpA687uJleISHUCWGmuUJdiv9RxBZ5VHHlkdf6XPzguL/M7klKKizNoOrtQCNEq5JgoyTPbHyFCs25FD5fB4ahKBS45kGo6GFm6bAVzRiXilg4ycOEqOweuEZv1g5ZFGSpSFF0+6fuPaBTx+hoZRKsBOfkdt4hmHETtrE9pAyfT1iiiSQkvrSB52EfgHmJGGaRnXzpl17wwTLMmUhCgskFACqv7r4Rs/xgHKRRQd3B7mkMc1l+EkCowlQ2wjMxoh/TAt4Fm97MWD5tXvGfWh5c5C3ZiHIOhNfhGtXxZwQTnGW33ZCkmHVa/nAlu9NMuWR9WjqkH4CGGQMoDXOeRLv7I06COby4ss1ncLmhSh7qOY+bUHrFZZZ1bS9L973GicKlSFDmCknYvVwxrFeYXU5Ir6fp3hHvv6T5inTIQJY+0rmV3bIfGGC4rcbRIlLSeZqv8AaTQwv5cMRTGHGtTlg6tstlZUf4dolRPUohMvcdge8T2hKJi01dnKjUdw3lFG9LzZOEU+yENmK1OQEYorLwa5F+wWOVZwVBCVTVPiU2hNQ20VbJZMM3ClCRidQwhm1b0irZbHbSh0yUoxDFjKg6n2f5R4q8bWgYFSwlTM5RU9ASW9Iv0l/wBMp2jjQWsc4UOete2vWL6ylaK6/BtYTpVrtFBhlqrmH+Ji/ZFzxXlIOYBr5HIxVwwXjNhuQsF0e2x9ofrOO1SyQQ7ENnqDEdim8hLczP2j20TaGruPlA0gmdFASglKlbOBp6wr3L9IZlpCZshKhTnl8qj1ILhXwhit1pHhKP2ULWryT+JEY5jNH84Z8KGssWc2bUlg2aycV2OfQTQg/Zmcvxy+MLvF9iAllaSDV3G0ZwT6Q5cM8MTZwcrwSylzUsl8uh7RrnbGldpPBlipW6SBVrt8w0MxRFKOfuMAbWov0glbYEzVO4gpnIVLh3+j6+DKUZKyyV+y+QVt5wjDeJpcw7mB2VqyLiErscJJm2KmBSipyOUZZnRjHlmu8TClSknAmuTYjp5dYW7ota50lEzCr2sC1AOCUgKcbHCQW694abttHiJ5FcppuBo3nCecHWxxVYpoinX7MQoiS38Q08gaPHiL5nTWcS/6hVPYZQUNzpWphy7q1/5irabrRLU7Y9qkH0DRXssF+m9FGSlai6lDYAZEnODkmSSc2CWj9Z7CmhCQkPpHc6YHIGVdWij2EUcHBnuTho4IBEU7cvEwD1LAfqjR5NnADMd8vTvFSTLUpSZSAVTJlKH2RqH0pr3i0It6RWyWFsDcV2sSrGrC7z1Jlg/wJ5vVR+EZsTWNC+luYELkWVBBEpBWttVrYegSlgOsIFmQFLSFKwpJZSgHYdBrDmmHSOBLfZ3kNvBXDqJ3105/DSXwgE4tyW0h6va3YcEscsvQJ9/YD7zpAfhpITZUrBVRAPIvIuWJA6j0eCdtAmy8KCFEsqlKtzfyHItsIQ8qx2W/14tDXjwUY6MrtyawIWl36ZwZtzksMz8IFTlNyio+cemERUUax3LzjxQfWP2FjFSTavoPQidKttlmAKSfCmeoUgkag0TFe8bFMsayQtRCVYVg5p1CgdQRV4EfQ1eXhWtYflmICD3d0/F41LiO7BPCigDxWZiaLGbN8j6xlvh2NPGt6SwxcslsVM5pZDUDKPqe8QSbT9ZzFldfugRbLtMtGNBUhSSy0KcGW+RY5jfaI5chKw6rQp/5AK6ipyha6kNlb+DSm2ucADNnFG97aEpCU1V006nYdYDzJMlFVWiaroCkfIExZsF1TbSrBJl4U0JBfL7UxRyHepjoVZZ0rcLLKtimKWtIZcxRICEpGe5G/fbaNHue6kWGUudOUDMwlUxT0Qke6ksKddT6RNw5cEqyJKh9ZMIZc1WZ/hTsnpCL9MPErJFjQqpZc7/5R8yfKGNNKjsVX8hz0jL+I70VaZ8yeuhWolthoPIMIGSzHS1Vj1Ma2jKaRwoqQmzoSupIDqBbC5JwkjSGiUJTcoSU93p607QmcAXAJh8SYWByGXcka5EAQ62W7ZUlalc5KSBhCsTqOgFCaDV48vzq4u1qMmO+NY+iyjI7YGG5PwgRMltBO2ZxTUHfyj1QjZSRKrtHKxV/1SLtpAaKyU94g5DpwJdMyZKmzJaSrCtA5cwwKnEaxZLTMtEpgoS5yU0JyUk6jp8qws/QsMNnmkGpnAeksNDvLs4SsD2UqdUtX2Fe8jscwNaxnl6SU7fcklSJip02cjw5fM5ScIbSjqGw1jNbVPWis6xzUjRZlqAI6nT1jTLRMmidICkp8LE2NJd00UEkZuFCnnFsLXgUVlKyDy4FAunEAXACs35nEV+KMltBYXzj9ifwfw2i0Sk2lSilJJAQiiuUtzKL/CNAs0lKE4UpTLRmydepOZhfuq2olCclKFYVTlFASk1DVUGDAFs+haC1k+t97L2vdbVgDl1J2joxS8InbKXpS4l4jRZZJmqYtRCN1HJ+lI+eLytq5q1TFnEtRKlHcnOGr6SuJE2mfglf+CS6UN7x1WdySM9h1hGUvyjRHwEdoiVCdtYrpMSILRYk0HhS9sGEguAACMmLfLaHeacYKMeBYViSamqklGE1oWI7EGlIx+4Lb4UxMwuQMxm7Bx8WPlD7cV4YmQslYUxQoZkk5jzcEfjCPmcZwm5r7GnGt7x6v6EwWFK3KpgSQWAcffEsu45QznOd0swo9axsKuB7DT/8/wDkmfnjwcD2HLwP8kz88PewowY0q40EgJmhZJ0NcPQNUxHMuNIFJ8skE0J0GWmZ2jbTwRYf9D/JM/PH48DWH93/AMkz88R2LJCv9FacFlnZOmeguCD7o+54fp/KcB9kkgdC7isVLJwzZpSSiXLUlKiCQJkypbP2ovm7kKbFjLFx9Yun/tAmtkiBxrPtGCaiUiYZaVhRmig5UhLBW2JTlukVOAl2i1TFS5loUZMsBakvVblgHFcO/eNFm3FJWjw1pUUHMGYvp/F2jmx8K2WQoqkyjLJDEpWuo29qLfRGC3JHKBoKU6UhU+ku/v2ezeCik2cCOqUZKVXU5DesNqbAivt5/wCov80ULbwnZJ6iudJMxWTqWs0GntRWKJPnGZIfSITZekfRf/Yd3/uyf71/mjpPAN3/ALqn+5f5oIQz5xFljsWfpH0eeAbv/dU/3L/NHn/YV3/uqf7l/mjjkfPMuQWg1wzbvCKgdvqyfcUaP6PG3J4Du/8AdU/3L/NEieA7v/dUf3K/NFbIqcWmXhJxllH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2863" y="-1066800"/>
            <a:ext cx="1524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jpeg;base64,/9j/4AAQSkZJRgABAQAAAQABAAD/2wCEAAkGBxQTEhUTExIVFBUXGRoYGRgXGB8aHxgfGhocGiAcHRwdHSggHh4oGx0XITEiJykrLi4uGB80ODMsNygtLiwBCgoKDg0OGhAQGiwkHBwsLCwsLCwsLCwsLCwsLCwsLCwsKywsLCw3LCwsLCwsLjcsLDcsLDcsKyssLCssNys3K//AABEIALsAgAMBIgACEQEDEQH/xAAcAAACAwEBAQEAAAAAAAAAAAAFBgMEBwIBCAD/xABBEAABAgMGBAMEBwcDBQEAAAABAhEAAyEEBRIxQVEGImFxE4GRMkKhsQcjUsHR0vAUVGJygpKjU+HxFRYzosIk/8QAGgEAAgMBAQAAAAAAAAAAAAAAAwUBAgQABv/EACIRAAICAgMAAwEBAQAAAAAAAAABAgMRIQQSMRNBUSIyQv/aAAwDAQACEQMRAD8AEcH3631alAKHsq+4jPCaecNFouIWglyEKL4iNhkH2q579IyIzlIUFJLEVBEPvBnFIWDKUwLABznt8zAbIOO14Da2EbzsKpX1aUy5mOiQ1RRncaAQGlXfLJANkRhS4Jwh1EZ7ClPMRoNhMt1KIAxsQP5X/EmPy7Eg4GcU3Z6uTuS/TWBqR2DOhKlhYQLMjmGLEEDlSNuuxi9YZ5bFLs4SnowZIow6mgrXPeGq87vQPFKQzS0pGuZIDREhNlRLPjFAIcEKUAQB7OEEggneJcjkmxakWu0JV4ctavEUxXuBX0YR5PlrK8QnMAGSwNAfstm+sXFXxZZVJUucsJlqQ6ZZUQogVKiwIFadYtWHjmxgPNkzlryAwJSABoHUIhelvjYB/Z1JYm0LL4q4FVDHX1iwq5VEiW+Iu5OmjA/GkHLXxBds4MkrkkqS5mJKUgA1FHTkTBmwTJc1S1y1JUhS1AFKgQ4BY0yoDnEvJ3QTJ92q9l2TUZs4HvE7mIV2BYASkkE7kjCGevk3wjQLTIS5mGjMAK122Yue0Rf9FMxCyAkrUqoJ9wGrUo8Vk8Feom3bd6ilKubCeYDdqYiNTsMhBU2syuRCSwqVPQE6q3PWL+FVnOFUtRq4SfaY5kKAw7Uj22y5IBBUUMCSgipIrmKHVmeIOaKKL55FCZzJADk5Kz00gdYp+KqD4cupdSilgemp/GIrVY1liZeImqEHbdXXKn6HkuzBK+bnVqcgg7JDVP6eLJZK5M5nprFddC4o2W/lF6amIUyXyGcMeuizewxdvGM+WAlX1gHr/vDhdnHkhaUhaygjdIcjNq5HOojOJcmjuwAcvSGDh+6B/wCSYjP2B9n+JSWc9qd4yWxhHYSEHIZLx4gXalrMiYJFnbCqYtQxFth7lRH6712aUoCzAzixKppUoD+4JdT7vF9PDk6dhWhLhNU40pQCTR2YgBu56xckcPTZbqVRamKsCiWbY0I9C0Y5WG2unApWq1Tlc6FTFjMhK1HCdmJr5ExS/aRPpNQmYRmpJKVh/KvYgQxXlKC1FQScT8yvZV3NGV5gZQPm3cFpcKwzE5KAZwdCCcjWoJHaKq1fZZ1tC0gFBPhrxDIpUKnUOKBQbb0iRE9mmpeWXrgJDHdJ2fNJygtMuaYpBUQSoNhIB8609PSI12Ey3cEAqwrHTetQRWD/ACxf2D+KX4ELv42ny2TOHjIBBCnZVMq5Heohyuy2ptykrkAHClKcWLCZRZ6jMgk5gisZuqx82A8rZkjNtu1C20Wpl2YSFyllKhRQFCl8upBr37x0nFg3Vo1q0KnyHSsCfKP2uVRq1KEFuo84qyrHZ1gTZYWlL1l0YqDEfHZwekccM8TSp9mUi0qxzJYZSSl1ENhCg1C5eojiesJky0DEnEnEdSAqpPcJYekdozuODuTdhmlShVBPMoZk5YU7Bve084WeJ5akFKUg4GLlI+B2HxhzsfEQRhC7OqVKIZCq5P1+MEryly2ExwcVKEMoZ60oz9IusFWtHzdOjuxyCotpSPF5wQuyYEBUwh8KXAOpr+vON7liJCWWX7NYfEniUkMmXUkfaAd+rZDqY1Lh65ZaEJJkoBNWPPh7k5q8oW/o9usokla6zJhJUSNMy3n8Yd5M0Qlus7SGtFei4qcB1gba7SCaUghOWkBhC/aJgBp3MCnI01Rzs5ttklzGxpD6Hb79oHf9HCFAlTpzAIqOnb5xbVPJ6tkd47M8kgEfrKM7ZocEQLQXzoevnHs8YqKAIG9f1vEsxJJyy3jspDV1/ExRaJwBbVZJbMR2ajH7Q2PzgJbrOpBQhSXGJkqA9pOx/WcNykl65aRTvaYRLVR1aNT4jygtVjzhgbaljIjTSqUoTEqSXUag5HIpLZAiofaNFuS3C1g4S2NCgAdCkIAHQg4h1pCFekpIkDCObJRZsTVD9RU+cfuDb78CayiShSS3RVH11pDKK7LIntiPs29gAmTORMUXDsRiJy5ic6avoDpBSQhCQtagRKRoavXlRXqz7kjaKdpnomIRMIKlUdj7bOwO75efWCM2wonylyDM5kYXVqheYV1BL9jErbAIwJQ03grZZY8JYNQSgU/mFPOBsynlBO5J4E6U9AVAbswMbrtQLVr+jVLuSESwMi2mhD0HSCVilDCMzsIG2YPLb4mLd3zXOqUjM79oQze0N6v8hG0lQSGSB5iAFvtKxTlyyxf7QWt60FnMxLa5QCt1lSzoKnObl/uilgWp6OxMfOnnlHYDNzFqxV8JQRWj19YkkLYEEVgaNGScLAPx/RjyZMBrmB+MQql1zr8o9RLGQ7t0jmceiaWOz/8AEQ2himrF29HctFhSRVJBH39ooWpP1RIBJAJYbP8AgDHR9B2Z6sD3/JSQZlKuG+1Tp7w31D7QiW2XhFAQ4BzqD+vlD5brUCykkKJckPqA4r1D+sJd6NUjJyQelQ3wHrDal/oomhh4Tv8AKly0LLGWajdIDgt3EPd1WlaQkhOJeNWOgZaVEuHzo7g7xjd4/UzsYdnBbIkGsaVd9uKwhSSDykijVA130MXsj1eTHLRm5FYtWfJCxTCtPXMEUHUtHCpJbtX7xDFO4MnCRjQtK1EBSpQ9pPvJPU9I2chpRw/sJSnJ6Gy77USpCCXBJByrQ+lYmvG8/AScBTjABAUaDV/OFrhxUz9plylZiW49CD6YhFm8kBU4zFJ1JAORSkYXJ0YvCKUV2G0M9ME448DgTZdDqD+NDFpF5SprLlqBBdqs3cPAa2XzZ1oMmalDkMAoMQf4QHU/Rg+0AbNZFJGKWoLBfmBxILdRzJ8xBXUpx/CFY4S9yaKqZyJdnJipaZgTMSScx+qQFuG9fFVhWMJQGY799aiC19ynYhbFIo+v8J6dYyODUsGpT7RyErMwoVpGlTnEdrtyEOAtBUMw4LekJC5Bmn66amXLTsSo/wBKd4s2azWBIJUpQ0+sIST1w5weNKx+g/leRhu69pdoLBeFQ906nodYsyE+GttCXhWtVyoUCbMtKijQK1/WrxfsNvXMcLfEgcz5AinxgdtaSzEJCbepFa+7vSiYFIoJiFHDoFJZXofvhUtTGUZZ5VS1KqdQa+Xuw9XzMeQDrvsSCPTIekLVyXP+1qmKWSiUB9Yrersk7s/lGyieYZZitqffCF691Y0IUA3KHft/sYP8HXkrwlJzKQzalnyLbF/SCXE10yVyFLkygkIcBeIkkpDsUswSQ7doW+Bi1rw6Gtehf8I2dlOBg5FTg9lnDy9xF63WmbKtKlSioqWUsB74IDedKRHZ5LgClA+W4rBW2SKWZdHQtALGuFw3oSf0IJy9pFuI8NoY7lTjKpipZRN5XJDOGdwMq6tm0Vb8umbNWJcsJEscy1YmOH7LZ7tHFw26Yq0WjGXSgoQP4QMY7ZQ0zE5kBLEVB11aE8v5lkbJZRnV8XYCuUmXMKTJ5QoNocQqFAhb1KtYI2axSpclMiWrnS4ExKXUoqOI8xLNpkRFm9Zsok8gBA7eeVYrolTUyytCCMSSMRNQOxq0T8zawD+FLeDzhaxonWmfNmPhLBLUdYzypo9N4mt1mdAOoo+eXzpBvh6xCUmVL/mUNXpU/EQKvolLgZF2pkXeKWSywsY4TBlolpTKlLSjEQfrCkcx1DHYhw+ceW+7k2gpnWXDJGDCoMVMGUHcVYg1BrSLVkUksGZKhkCx3cbGLiLD4QDjGKAFJwkjyz9YmNzj4Q6oz9Bq7nShMnwnlKlpIxM2Nku6hkQTlFqzImLdSwEOHYV+Hb0eCsuxIUQAG3fpEtuT7QAD5GKSscvQsa1DwCW+WlUopILAaFnYv84t3OpCJaZYUkAAKUgVJKg4pqBmerDSAlqJWV1yBKvIQzXfJATJPvFnPTClRfzgkMpYIj/rJStOFNiUpQ92aov15B6qPwjOuDQDbAC7YVuejQ38SWhRlBADJABNMzmB/SHLbq6QmcNHBah1SseohjTDFbFfLn2ngbrokUHYP5wxfsoUggpcNAy5JRISeg86Qy2aRBrtoFRplCxWMAKnOB4hCJid1pJZSe4JLdY7n2wgFNdu43ER2ya2FJLNMYOcytQr5CnnFm8pAooaUI7wlu0xvXtEMiRjZSknDsSz94gvW8CEqSl3Y9g28d2i8AlNKmvkcopKkFUiasviKCzVL5wGGy8nrQwXchNnSCpeLBLA7kmoHpA687uJleISHUCWGmuUJdiv9RxBZ5VHHlkdf6XPzguL/M7klKKizNoOrtQCNEq5JgoyTPbHyFCs25FD5fB4ahKBS45kGo6GFm6bAVzRiXilg4ycOEqOweuEZv1g5ZFGSpSFF0+6fuPaBTx+hoZRKsBOfkdt4hmHETtrE9pAyfT1iiiSQkvrSB52EfgHmJGGaRnXzpl17wwTLMmUhCgskFACqv7r4Rs/xgHKRRQd3B7mkMc1l+EkCowlQ2wjMxoh/TAt4Fm97MWD5tXvGfWh5c5C3ZiHIOhNfhGtXxZwQTnGW33ZCkmHVa/nAlu9NMuWR9WjqkH4CGGQMoDXOeRLv7I06COby4ss1ncLmhSh7qOY+bUHrFZZZ1bS9L973GicKlSFDmCknYvVwxrFeYXU5Ir6fp3hHvv6T5inTIQJY+0rmV3bIfGGC4rcbRIlLSeZqv8AaTQwv5cMRTGHGtTlg6tstlZUf4dolRPUohMvcdge8T2hKJi01dnKjUdw3lFG9LzZOEU+yENmK1OQEYorLwa5F+wWOVZwVBCVTVPiU2hNQ20VbJZMM3ClCRidQwhm1b0irZbHbSh0yUoxDFjKg6n2f5R4q8bWgYFSwlTM5RU9ASW9Iv0l/wBMp2jjQWsc4UOete2vWL6ylaK6/BtYTpVrtFBhlqrmH+Ji/ZFzxXlIOYBr5HIxVwwXjNhuQsF0e2x9ofrOO1SyQQ7ENnqDEdim8hLczP2j20TaGruPlA0gmdFASglKlbOBp6wr3L9IZlpCZshKhTnl8qj1ILhXwhit1pHhKP2ULWryT+JEY5jNH84Z8KGssWc2bUlg2aycV2OfQTQg/Zmcvxy+MLvF9iAllaSDV3G0ZwT6Q5cM8MTZwcrwSylzUsl8uh7RrnbGldpPBlipW6SBVrt8w0MxRFKOfuMAbWov0glbYEzVO4gpnIVLh3+j6+DKUZKyyV+y+QVt5wjDeJpcw7mB2VqyLiErscJJm2KmBSipyOUZZnRjHlmu8TClSknAmuTYjp5dYW7ota50lEzCr2sC1AOCUgKcbHCQW694abttHiJ5FcppuBo3nCecHWxxVYpoinX7MQoiS38Q08gaPHiL5nTWcS/6hVPYZQUNzpWphy7q1/5irabrRLU7Y9qkH0DRXssF+m9FGSlai6lDYAZEnODkmSSc2CWj9Z7CmhCQkPpHc6YHIGVdWij2EUcHBnuTho4IBEU7cvEwD1LAfqjR5NnADMd8vTvFSTLUpSZSAVTJlKH2RqH0pr3i0It6RWyWFsDcV2sSrGrC7z1Jlg/wJ5vVR+EZsTWNC+luYELkWVBBEpBWttVrYegSlgOsIFmQFLSFKwpJZSgHYdBrDmmHSOBLfZ3kNvBXDqJ3105/DSXwgE4tyW0h6va3YcEscsvQJ9/YD7zpAfhpITZUrBVRAPIvIuWJA6j0eCdtAmy8KCFEsqlKtzfyHItsIQ8qx2W/14tDXjwUY6MrtyawIWl36ZwZtzksMz8IFTlNyio+cemERUUax3LzjxQfWP2FjFSTavoPQidKttlmAKSfCmeoUgkag0TFe8bFMsayQtRCVYVg5p1CgdQRV4EfQ1eXhWtYflmICD3d0/F41LiO7BPCigDxWZiaLGbN8j6xlvh2NPGt6SwxcslsVM5pZDUDKPqe8QSbT9ZzFldfugRbLtMtGNBUhSSy0KcGW+RY5jfaI5chKw6rQp/5AK6ipyha6kNlb+DSm2ucADNnFG97aEpCU1V006nYdYDzJMlFVWiaroCkfIExZsF1TbSrBJl4U0JBfL7UxRyHepjoVZZ0rcLLKtimKWtIZcxRICEpGe5G/fbaNHue6kWGUudOUDMwlUxT0Qke6ksKddT6RNw5cEqyJKh9ZMIZc1WZ/hTsnpCL9MPErJFjQqpZc7/5R8yfKGNNKjsVX8hz0jL+I70VaZ8yeuhWolthoPIMIGSzHS1Vj1Ma2jKaRwoqQmzoSupIDqBbC5JwkjSGiUJTcoSU93p607QmcAXAJh8SYWByGXcka5EAQ62W7ZUlalc5KSBhCsTqOgFCaDV48vzq4u1qMmO+NY+iyjI7YGG5PwgRMltBO2ZxTUHfyj1QjZSRKrtHKxV/1SLtpAaKyU94g5DpwJdMyZKmzJaSrCtA5cwwKnEaxZLTMtEpgoS5yU0JyUk6jp8qws/QsMNnmkGpnAeksNDvLs4SsD2UqdUtX2Fe8jscwNaxnl6SU7fcklSJip02cjw5fM5ScIbSjqGw1jNbVPWis6xzUjRZlqAI6nT1jTLRMmidICkp8LE2NJd00UEkZuFCnnFsLXgUVlKyDy4FAunEAXACs35nEV+KMltBYXzj9ifwfw2i0Sk2lSilJJAQiiuUtzKL/CNAs0lKE4UpTLRmydepOZhfuq2olCclKFYVTlFASk1DVUGDAFs+haC1k+t97L2vdbVgDl1J2joxS8InbKXpS4l4jRZZJmqYtRCN1HJ+lI+eLytq5q1TFnEtRKlHcnOGr6SuJE2mfglf+CS6UN7x1WdySM9h1hGUvyjRHwEdoiVCdtYrpMSILRYk0HhS9sGEguAACMmLfLaHeacYKMeBYViSamqklGE1oWI7EGlIx+4Lb4UxMwuQMxm7Bx8WPlD7cV4YmQslYUxQoZkk5jzcEfjCPmcZwm5r7GnGt7x6v6EwWFK3KpgSQWAcffEsu45QznOd0swo9axsKuB7DT/8/wDkmfnjwcD2HLwP8kz88PewowY0q40EgJmhZJ0NcPQNUxHMuNIFJ8skE0J0GWmZ2jbTwRYf9D/JM/PH48DWH93/AMkz88R2LJCv9FacFlnZOmeguCD7o+54fp/KcB9kkgdC7isVLJwzZpSSiXLUlKiCQJkypbP2ovm7kKbFjLFx9Yun/tAmtkiBxrPtGCaiUiYZaVhRmig5UhLBW2JTlukVOAl2i1TFS5loUZMsBakvVblgHFcO/eNFm3FJWjw1pUUHMGYvp/F2jmx8K2WQoqkyjLJDEpWuo29qLfRGC3JHKBoKU6UhU+ku/v2ezeCik2cCOqUZKVXU5DesNqbAivt5/wCov80ULbwnZJ6iudJMxWTqWs0GntRWKJPnGZIfSITZekfRf/Yd3/uyf71/mjpPAN3/ALqn+5f5oIQz5xFljsWfpH0eeAbv/dU/3L/NHn/YV3/uqf7l/mjjkfPMuQWg1wzbvCKgdvqyfcUaP6PG3J4Du/8AdU/3L/NEieA7v/dUf3K/NFbIqcWmXhJxllH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-31072" y="1238413"/>
            <a:ext cx="899395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 descr="Treasury Secretary and communist spy">
            <a:hlinkClick r:id="rId9" tooltip="&quot;Treasury Secretary and communist spy&quot;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9190" r="17999" b="16949"/>
          <a:stretch/>
        </p:blipFill>
        <p:spPr bwMode="auto">
          <a:xfrm>
            <a:off x="6861096" y="1249523"/>
            <a:ext cx="1962193" cy="1889249"/>
          </a:xfrm>
          <a:prstGeom prst="rect">
            <a:avLst/>
          </a:prstGeom>
          <a:noFill/>
          <a:ln w="53975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02" y="3803438"/>
            <a:ext cx="1825290" cy="2027764"/>
          </a:xfrm>
          <a:prstGeom prst="rect">
            <a:avLst/>
          </a:prstGeom>
          <a:noFill/>
          <a:ln w="53975" cmpd="thickThin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555553" y="3128113"/>
            <a:ext cx="2819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prstClr val="black"/>
                </a:solidFill>
                <a:cs typeface="Arial" charset="0"/>
              </a:rPr>
              <a:t>Harry Dexter White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 </a:t>
            </a:r>
            <a:r>
              <a:rPr lang="en-US" sz="1500" b="1" i="1">
                <a:solidFill>
                  <a:prstClr val="black"/>
                </a:solidFill>
                <a:cs typeface="Arial" charset="0"/>
              </a:rPr>
              <a:t>1892-1948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04787" y="5978888"/>
            <a:ext cx="2057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Paul </a:t>
            </a:r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G. Hoffman</a:t>
            </a:r>
          </a:p>
          <a:p>
            <a:pPr algn="ctr"/>
            <a:r>
              <a:rPr lang="en-US" sz="1500" b="1" i="1" dirty="0" smtClean="0">
                <a:solidFill>
                  <a:prstClr val="black"/>
                </a:solidFill>
                <a:cs typeface="Arial" charset="0"/>
              </a:rPr>
              <a:t>1891-1974 </a:t>
            </a:r>
            <a:endParaRPr lang="en-US" sz="15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3" y="-42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48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4800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sz="48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4800" b="1" kern="0" dirty="0" smtClean="0">
                <a:solidFill>
                  <a:srgbClr val="800000"/>
                </a:solidFill>
                <a:latin typeface="Arial"/>
              </a:rPr>
              <a:t>Post-World War II</a:t>
            </a:r>
            <a:r>
              <a:rPr lang="en-US" b="1" kern="0" dirty="0" smtClean="0">
                <a:solidFill>
                  <a:srgbClr val="800000"/>
                </a:solidFill>
                <a:latin typeface="Arial"/>
              </a:rPr>
              <a:t/>
            </a:r>
            <a:br>
              <a:rPr lang="en-US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4200" b="1" kern="0" dirty="0" smtClean="0">
                <a:solidFill>
                  <a:srgbClr val="800000"/>
                </a:solidFill>
                <a:latin typeface="Arial"/>
              </a:rPr>
              <a:t>Foreign Aid Advocates</a:t>
            </a:r>
            <a:br>
              <a:rPr lang="en-US" sz="4200" b="1" kern="0" dirty="0" smtClean="0">
                <a:solidFill>
                  <a:srgbClr val="800000"/>
                </a:solidFill>
                <a:latin typeface="Arial"/>
              </a:rPr>
            </a:br>
            <a:r>
              <a:rPr lang="en-US" sz="2800" b="1" kern="0" dirty="0" smtClean="0">
                <a:solidFill>
                  <a:srgbClr val="800000"/>
                </a:solidFill>
                <a:latin typeface="Arial"/>
              </a:rPr>
              <a:t>1945-1950</a:t>
            </a:r>
            <a:br>
              <a:rPr lang="en-US" sz="2800" b="1" kern="0" dirty="0" smtClean="0">
                <a:solidFill>
                  <a:srgbClr val="8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066412" y="4376978"/>
            <a:ext cx="1810564" cy="1889801"/>
          </a:xfrm>
          <a:prstGeom prst="rect">
            <a:avLst/>
          </a:prstGeom>
          <a:blipFill>
            <a:blip r:embed="rId2"/>
            <a:srcRect/>
            <a:stretch>
              <a:fillRect l="-90726" t="-2" r="-9364" b="-170437"/>
            </a:stretch>
          </a:blipFill>
          <a:ln w="57150" cap="flat" cmpd="thinThick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2875" y="3592518"/>
            <a:ext cx="2667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George </a:t>
            </a:r>
            <a:r>
              <a:rPr lang="en-US" b="1" i="1" dirty="0">
                <a:solidFill>
                  <a:prstClr val="black"/>
                </a:solidFill>
                <a:cs typeface="Arial" charset="0"/>
              </a:rPr>
              <a:t>Marshall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1880-1959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5080" y="3638018"/>
            <a:ext cx="2209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cs typeface="Arial" charset="0"/>
              </a:rPr>
              <a:t>Harry Truman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1884-1972</a:t>
            </a:r>
          </a:p>
        </p:txBody>
      </p:sp>
      <p:sp>
        <p:nvSpPr>
          <p:cNvPr id="8" name="Rectangle 7"/>
          <p:cNvSpPr/>
          <p:nvPr/>
        </p:nvSpPr>
        <p:spPr>
          <a:xfrm>
            <a:off x="5844823" y="622850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Benjamin Hardy</a:t>
            </a:r>
          </a:p>
          <a:p>
            <a:pPr algn="ctr"/>
            <a:r>
              <a:rPr lang="en-US" sz="1500" b="1" i="1" dirty="0">
                <a:solidFill>
                  <a:srgbClr val="000000"/>
                </a:solidFill>
                <a:cs typeface="Arial" charset="0"/>
              </a:rPr>
              <a:t>1906-1951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4343324"/>
            <a:ext cx="1998955" cy="198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31" y="4376518"/>
            <a:ext cx="1891357" cy="190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encrypted-tbn1.gstatic.com/images?q=tbn:ANd9GcRr8P9U0y9CwJ8OBmOYpB7jAPwBA8XDagjHdpTxm-qElFFBYYj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83" y="1811844"/>
            <a:ext cx="1981958" cy="1760696"/>
          </a:xfrm>
          <a:prstGeom prst="rect">
            <a:avLst/>
          </a:prstGeom>
          <a:noFill/>
          <a:ln w="53975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data:image/jpeg;base64,/9j/4AAQSkZJRgABAQAAAQABAAD/2wCEAAkGBxQTEhUTExQWFRUXGBwYGBgYGBYaGhwaHxgXGBoYHRwaHCggGhwlHBwXITEiJSkrLi4uGh8zODMsNygtLisBCgoKDg0OGxAQGywkICQsLCwsLCwsLCwsLCwsLCwsLCwsLCwsLCwsLCwsLCwsLCwsLCwsLCwsLCwsLCwsLCwsLP/AABEIAIABiQMBEQACEQEDEQH/xAAcAAACAwEBAQEAAAAAAAAAAAADBAIFBgEHAAj/xAA6EAACAQIEBAUBBwMDBQEBAAABAhEAAwQSITEFQVFhBhMicYGRMkJSobHB8BQj0Qdi4TNDcoLxoiT/xAAaAQACAwEBAAAAAAAAAAAAAAABAwACBAUG/8QALhEAAgIBBAEEAQMEAgMAAAAAAAECEQMEEiExQQUTIlFhFHGBIzKhsRWRQlLw/9oADAMBAAIRAxEAPwDzjg+C865k1gAkxTsGNTlyZ8knFcG14fwm3bKkL6lWM3M1vUUjNbG8bgrd5CGGaDMAwZHKeVCUVJUyJ10ICwA6vdRQwUlcuyKo5nmdhUQOuzt3iCi2XVnEmRmUkflsKiyR+yrX7gLmYtnygkiDEHWNHHUUrU45SScPBfFJJtSOLdvXbaDKG9YBcfdIYSCOWgOtZ46b+r7sWMeVuGxl3xTEZjlXUfzWulFGbJK+ANoRHajRRMV42me7YdiVB002JmQKx61L2ZcXwa9NJvLHwGy6mvAXwe9XQWzaVnUN9n7TDqBsvaTXo/Q9Hd5pL9jzPrGr3SWNPjyWLXVAhEVPYaxXp1GjhOf0JX0JgAxrvzirCmBvWhla2A3qG4n5kjWgyL6K7heADWp5SRDFlyifuga8tzXB9R12bBNKHR09HpceVNz7LLCYdiwby1trlIJGxHIa7nvWr0155RcsrfPVi9ZDFGVY/BIWtTpXXOdR95faoQitqoQ4UUbkAR2okMZ4mxnnvFvRVAGvPfWP5+Vc7UZN0qXg6mnx7Y39lZhOHgiSGM7QBSIqI9pltheBluQA7rz6ZgdPmmKirTJNwBh/weXb/Gh96DaQUrLPhnA4ifjp/O1LeRIusTZocJgEU6AdR2ncd+lKlmQxYS5wttQIGgnT+fzeqe6H2qFeKcEFxSVj2IkTUWRkeJGcwS5C1tkIAO6yCveRJXTnBAEyCNtEZKSEONM5xfDMxdXEOVCkxAaNmgaAxlkAkagiQwNVlxJMzZoVyhTDXQBldchEAdD7GqSj5QhPwNX1VlKkgT3FVpksjbVQAoMwOtCiBCoqEEzlRwxMLIDwYlaZB3wyr+zf8HwtsJ/aOdTrmmaa8uPGqbNOPG2viGuEhtEPvsKtthkXBLlFkQrN0j3qq3Rbt2v8hdNAr9ssIkgkcunOonK+ANJoUxXBMK3pNvQAQQTJ965b1mbHNqceDWtLilH4vkscKwtrlVQo5Cq6vVRnW19DMGBw7Qxh2DSMzQB1rNHXRlKto6WmcV2QNnoBHeujeaclOLVUZEsaW1oVyebcVCOYmKtptuXOpJdf7K5bjj2vyXGOzbLI9hXYVeTK/wAFbctk8j81cWT8oshU77j4qk1ZaJRcSnK3LUEdm51yNkseVV5ZqlJTxu/oJ5l7qv5V2jDbMP4QdAray5Oog6DYCkadJRG5bbNKuYazudNP5pTxITB2SJy89TM/FSgi3ia9lsMJhmhR1OuoFVm9sWyPl0VXA+IqAyPMRAVUkfQVjhNPsY1QfhlsF2VJy2yCGiGlj9kg8h+lbMUrVCXHks71orcIXQsMzZdjsMxHWmJJFZWRUCauLolbGpHzRIEvWiyekSyEOBp7H8qVmx74OP2qG4pbWmvHIG84UmeUGO1eM/4fUQnFNKmz1T9XwyxOrTocsWoABEHdupPeva44KEUkeTlJt2wsVcqRK61CH22oqE6OK5nrHWqyxxl2gqcl0yV++xGsnsKskkBybF7V4FysNPt2olV3Qc2tdvjf4qItQRsEVALbE0FKy2xrspOPWUYekCM2QLALM3Unl1iubl139b2Ir92bMWlTj7j/AOii4RwfO8HqSegHP66AdgaTkltN+NWbLDcLtr92TWN5ZGpQRM4NeQj296izSI8UWfGyAIo+8weyhTEIfu1RzsbGKQOy5B1k1VsNIu8G88qiYuSLfBoDTYKyjKTxBggrhhvvp7++lNg3FiMqTQHjNvPZtOAJVsjctD9gj/2Mf+x960yVozdqjP3rTOCGVcvc1njKnwY2rEcBhyEOYpoxExJ30mmZJOysUqHL+CQjbURqBBpamw7UKrhYkOGaDEzvRdeABzhEHIVWwhcFxK9h0IskeXzBEgdxRlijmXzRaGaeL+1j+DsXLzet77SQGykAAn9q0Y4xxxpcIq92R2+S8wxFt7tpFJgKVUnfqRVMvMd0GPxfGTixkJdILaJ6hH/jzFI1mSUcPHLH6eO7JzwiN3BMcstEGdP0rl6bWyc6yPjqjbm0y23BfyH/AKMAiJJ5f81hy45Y8jX/ANRphKMoo+VQrHLO+o5UhXv+I3jb8glxXOsxW3JhzQh7k5fwZ45IOW2KFbme3LgAqB19XeK7fp2XFCKjfLOZq45HJyrhEr/iQK2QgqWHonee9dXhujG8ldj5bMquOY/PnV4kYurQas0BcFTx5efIwCO/WsmbFcotfYzfwzvkD8JrWKo8u4NxHyGdsuYERqYOhmfesWLJGDdj8kXLo9DwTh0VhsQDW4Qh5EoBM34qwgz2X1OYlSB9dKTnjaQOnY9cTy7U2wtvTdh+w50ulHotfBUcBOJFx/Lggn1FxAnk0b0Mc5Rb+gVfRcYaybd43bpEv9oiYyzAHas61l6v274r/Jp9isO9/YbE2QLjac67MejnTXyBPZ0kVGgEktg6yfrQZFVhb+GVyGYHMuxk/E9aqqvoY1aOBXJ+0PpVlJFHFjFu2eZ/KiBI6LRnf8qAaOm0ev5USNAvLMmiVJhDUISCMZAMTGo0P1qMKsYw+BVWAN0l2+yJmNN+9LchsYJeeSxuYc5CsyQNz161VPka48UZJcKBcysf+9mAI5EEaddTHzXNz45LVqVcNdmjBNey43zY3w3DhS0CJP8Ayaz6h8m3TotVs6aa1kNZ0WKKRLO+Uvb5qySA2wN6wvf4FSkS2VmKUKxIU6Drv8VWRePQ5g8QdBEfNBOiskaTh+1asbsSwHFsIWEjlVqd2LkrKexhM5y8o1UcxG8aagxr2p0ZWqMzVMzGJxsSoXM3TbWdopPkyS7Fbtp1ICjKSdp7b696tvXkpsY/hs+Yq5BEAjbQ8waowrsjfw5Yn1QCOVCyUN8F4D5gDNnKltPjTemSSjHcy2PHudF9i+Br5Bs21Cer3Op9WtWw6jHljUHz9DsuncO0HsWUteg5wBtJ3rm6j1HJihtyxqzdh0UJv+mw9zDyhIHqXVTz0pnp2b38LUuymsxe3NUFv3QbaqNzr/xTMd5dVGP/AK9lJfHC39gLgJ9gPzrz2tUY6mVdWdfTtvCr+g9hGYZuewH707HJ5ZJsTNbE0gdu0TKsxBB0jb61pl7MZJpCUsjTtjFuMwtv9r7veurlw48+P9jHDJLFMFirQkjQaxXBwx2ZlzVM6OSW7G0ZriOBFy6lsTKepj2r1UZxjUrOBLHue0v7CKP7ZJiAy/TatUZU6C48HCgGwpwsHdtyDNBhAa1LIeXY/h48sXFBjTT35ma57imrQ9SadHMNjL1pRlZlWTHSRvRWXJBFZY4tm08McSbEWnzxoY000iteObnGxbjTaYjgr7XrgcNbC2pUJrIExPvpS8s7f4RWMX2X+pIGUGNTqNNJFc+XqOnSfJsWlyt9HwYKwJ+/AAAk6D8tKQ/VLTqPKGrR002xbiC5tQDEAGex51zdNncdRvyrvk15sW7Dtgwi3hcJj7cSy8xyn2r2ePJGStHn5xd/kKturlKOWbMT71CUMKlQtR1bI1oNIKsmLYoBo4F1NSyUdy9qlgoGE3q1ldpMaKRFCw1wL4fEEBmuWyqTEyoGvvUlIkE+2U2LvFLyAMbTljLg5v7W89xyrDOco5u+GjQoL2782bm2CASXU/HKtREVfELMpmy6Zl1B0nMPyquR/EMFzYHAWIiTM6k9zrXEzf3HVw/2j7LA1+lZ3+TSgLuAJgmomg0Q/qh0P5VdSRWmRuXW5D5obg7SsxNtiSSaq5F1EcwWAAIioo2VkzUYJYAif5vWzGqRnkNXLUj2/n896Y0VEnwYT1DQgCCPjT6/rRiq5FyR57xtWGJeCgBbNpqQNImarKL7MOSlIteEeHWxCG4GAE5QSJPc1I4XJAjyA434duW21hhH2gCB896rLHKBGhSwNkgzsOv/ANqiTuivZqOAWr2zq2TL6DoAPenySnBrJwhuHepcE8be8tteem9eTnLJpM9wlf5PR44R1GKmgVzE5yW0OwjnFJz5smeW7I7L48ccSqJAXHU+nQEbGkQyzxO4se8cMi5Qxg76jnJJ2jQGu7D1ZPFtS+b4bOVPQbZ238foLdvDtE1zJOuWaoqxuzdESJA606MlXApxd8g8SmgO0knXpQyu0iQVNkeIWc4GRvUhBBifj2rsYZuMFlXXTOfkgpS2efAjiOKBFPmKOcHke3vV1pcc37nhi5aiUFt8i3DsR5zXLwSNAg1+Zq2szraoRK6bG5Sc2WNlYCMwB3Ht0rtQjwm+6MrYG4jFy23KJ/OtHgS+ztxtKq+CyViWc9KVvGbCjfDDkATyDHT6V5DDqZxpSlUb5o6+TFF20uTOeIFgqMsJrHvOtegtOCcXa+zku1N2qYbwzxK3hxcDj7URAknf0/zrWrT5YqNMXO27Lfwngwim6QwzHWRAA/fWsWul/Rk12+jRpbc1fgvLihczg/aIn6AV5tQm5LG+zr7o1uFhhyhLhg41JEajN07aRTc6yx7X8gxPHLgCbTXF9Tm1BPpAmQdzrtO9acWpVr4X4TFZMFJpSEuH2UtXENm6WfMFbnKkjNmO21ejwyk6/wBHHnFJ8GjuD1H3rcuhDXJ8imKjsiSCrbNCmHglbtfrUoNhMlEBxU3qAJG3UJRBU3ogAY1YQk/v9dKiBLownikN5q2fOLoAGyiRqeZFZdTKT4Q3FUfyXfEsVZt4ezaAXPkViSfUpnXQjUGTVMvGOi8asL4ZzSbIm4xJbNpGXTmfpU02f3I89knj2TojjfExDphERMpfKxzCQc0nQaVbLkS+PkvBP+DUWEC6b671zMq5OljfA4Fnl80hq2aECvWxtVdtF7ErmHG/f94oUgkrjqkg8t/najSROzPcb8U2rQManoKZGNlJOis4b4nd21JVeQg7+/SrNJIpy2elcGvh0DBtxr78j78vmnY+VYuRbqlXaAhXG3QBBPv+/ty/Ohu8AaMXirID4h1XO0D1ZZiBtpVo5IK03yZMuKb+SRZ+Dr58otrlYyqjSOpnmKbHLBVFumxOOEqbNN5ykQdQeRFWc4fYza2IYnhtt3V4hgNCIEjvWRarE8ux/wADHp3t3Ii9ohIy9hqaVr8Xv43CPaG6eftyTfRkON4jMYcMgVhLjbfavKqE4vnv6PR4nBq0yzwNpMhKkamcwO/0qjk5Q2tVQuSqd/ZJomBJPXes6+x/ihy1AEgCeQrRjnRmyQBLhyWzNAEDTvRfyAuBu4RHP4qJ0CrO4u60pIkHaadKXVioxXNCPFsZdtMwBWHA2G0cvzr02m+GFKuzhaiT9xiY4cbilroIQagSNT1pbcMctsfJZRlkVyC8OQC2Y0zPovQRFLzYHPPGP5GYZqOKTLNnyoZAbLB+RXoao59igxqMYUwY2qyaatFPNA2YbCqzGQRzLS6GmNxGLzXEyjLB3PPsIrlememTjjl7vG7wM1usi5rZzRYWrCXAGIkrzOupMVn1Dy6CajVw8DMShqot/wDkHs4G2GACD8R05gVrjqoThvhFsU8DjLa3RZhdIjlqP0rn67WYsyUYXaf/AEatPgnC3Lor+LcQVFMn17RH5+3en6TRKMt97vyKz6htbevwVWFxwdiSS7GB6TAHQwN/muzGGNunz/o58nJclhbtKQ2d2DfZ0cwR81daWC4SoHut9hfIzG2yhcifZEc9pA/zQebHCewtslKO5dDdmzcdc6NOpBkCQQa0qaYra3yg+HsuPtMD2iKtYEmMLVdyL7WSSelDcFInDdBUtkpHy227b1OQcEjbPWoEGtppNSn9gtEhaNEFlphMIrLJRcxGXNHqjpNLkuR0OUZfxD4atXLwN9yFA9ChssnqWOp+lVklJUwf2uzPYi+EstbwyMM4Km4bn3ROgPWs+R48MW49sZjlPK1H6F+EeGGFtcSxylZKx6pI6g7k1knLY7kzTFPKvijb2ruZAw3J19/iqSkpO15HxTSpiHFeMXraQiksTChQZJ7DnS4yfQ6rMQ/ifE27hL3FaDBUODB/CY9IbQ8zsaY4WibkmajgXF2xRQBWXIQzSOXbXUTpIrNKFM0Raoq/F9+8lxiBAIiT0o40m+S0nUeDK8Nw5Z1Z7b3S2uXaR7mtHmjPTrcyxw/GcObotf0922xJUi0xdgQY1UqM3WAT+1GUGvJSOVSdUa7wk727rJnL2yfS0R7grurciDrpSW9r4Lypo9MsjQGK1rlCSu4xZVrZDc4Ed8wMUnN/YxuNfIy2MxV1DhzYfJba7cVyFGZsmUaEjRCS2o1MCNDWNt4oNx7NkMaySqX0fcHxyf3rQK2yty4o5enOwEVs9iGaUZS8HE9143KC+zV8OVCgXzA7AQSOff3in5NPDJwVx5HEF/WxOW3IEjfWmR0mLGkB5pyfBzEX5ETDaSpE1iz3hTeGXP12aMdTpZFx9hLHDUKEXEBzGTIFc7LpNTNb5q2/8GmGfHB1DgqG4WlkkWxC/hG0+3KuHqIyUmmzrYcikkzq2gdxSFEa5EktqNSIGwmmJC2wjXlGgAqyddlGvoPlU6iac1F9Ck5LsAxllB5VVStpMLjw2ifEMKhYK2qv0Eke1esx5sfsp+EcHJifuU/JzHeWqZRmHICuRK8uT49tm6KUIc9IBh+HMsFn21CgV6TBpVjlubtnJyZNyo+xdo+WRm9zzitj5EiOEweU5gM3RjvFVhjUFSI7k7GedVbHpBfLqAsxOLtoig5IadDqSPmuT6fn1OozPfLhDdXiw4sa2x5Z9aW4hzg5Qw+yf1PSunkxYNVcJc0Yozy4fkuLLDD3NWYMA20HYCJrNmjHTVGC4f0aMUnluUuypxniU+Y1o28zfZzKZE8qQtPCCpRtj1Jy5k6QjdtmJvMzuZyyRl6flVoy+W2K48lXUVub5CW8Rctsl8WygyxBjU7FgNzWvApx5l0Z8ri3wafh7vfKlrUWyDmLCOXpyjetalfQpJt8j2VSQjAKo6KRPP4qbV2G/DLHh+AVAwtnQkkyTuaq7LxSS4BuJPLTSrpcFJPkNZSoyIlaSoAJlqBo+S3UIgnl1AEBbokOhKhDqEg6GKD5LLgjf8q+3lXrYY7BtJE/nVZY1RN1umY7h/hO1/UXVZpNoyF11jUH40rmah+1Ftc0PwR3y2tl/ex7sA1sp6GVbilNMpGvccjI/OuSs+75V2drT40rj9Dz4YAsAAJ1IHXr86VrhwqFzVuyuv8AAi5MsyCMpZT6oO6ppoTzbkNB1BS8kizPcW8FW3veYrERlAQQE9ACrpyhQBv16mre+1wqAsMW7ZouDYDylG287ASeun82pMnY9DH9Al8Xbd1QQV0JEx7d6pi5k7Ly4XBlsZwO7aZbTNoBNtwNwNCD/uGnxT3x2VT+hvhuDFtw/pk8wsH5mg5Mo19GmCqXVgozczAmjKSdC0jQ2VhZNaIXt5KPspvFK3f6R2sgeYCIJP2QTlLe4kn4pOVboDsVb0iqwrBsPbZtBabOeyi05I//ACPpWLH/AFFt/Jrk1jbf4MLw7OGF4gQ7EkNzJMnTlzrobXVnnpPmz0PhtiwLYvh2WRIAMwdqz5NXDBL5dmnFpnlVxIL4hSJDR6uwmqf8r7svbUezT+glCO9sUxPiC2t4m3mZzoQvq17xtXJlky4MzlHivs3RwRyY0pDtrit59GETyI1oS9Y1EuLB/wAdhjyS8hmBzNvQeLBLmc+fwSM8seIx4AlYhQ5KjnzrmZKUqT4N0OVbGxYBA/WroWzhtgba96KiVsDfvFaO1oFoGuKIbMVnlWvDpZ5GmjPlzxgmmWiKSyMFJLAgL0EbnpXpVoX7Ch5OO8/9Td4Eb3quhX9JG+s0nS6D29QnJ9covm1O7E0kOYlTOk13kc0Qxqehp0061JdEoU4dmNuMw0/wKVhleJNl2vnQxZWiuxj6G6YKPPLIYwrztMkjTWeVZcFQbVVwXzLdFO/J3iJfMgBkHtr2H1o4ZbbS4RWcVJXy2TbCtem4zZeURpI39qwz1cME1jgr/LHrA8sXKXAuxAe3bPl5UOY5ZzHkJjnrTmpynYtOKhRpuE2SZuNZBbUAtpAnQAHbSK24oKEbfYptyfAd7S5/MyRcAy66gDtTlzyVdL9wpvMNyMvQCKuolHNn2GfOobqJoUyJp8k8NebM0SIMctaDjfkKnXSD5vUFnlNGibuSWJu+WuYmhTDaQyp0ntQDwfYO9nEwRy+edEC5CWrkvljlMz36VABrjQVG5Y/kBJNQIK++X3Jgf/aIGRFp/wAQn2qNkSZFrpsjMzaE5dFEzE1nz5PbxuSXQ3HHdJJkE4oPtajnquv6V59+u5IunBf9nVXpsGr3f4M1eBW6z2mz3Hkj1FWM76ERApsc+fP8tqp9+RXsYcbq3ZocHwtUMjzW8wDzJYMJyxPaOgrpT9OxOPxVUuBGLVzhO398hXdheRSNCkT/ALlAH7GuVFtT2v6OxJRcNyLLyJp6i2JAXMOJ1/n80qko8l0QvHUAdNvihKiy7FsErLc20Ox/alQTUkxsqcT7xJiRNhCIOcx8CGH0I+la8sviv3EQXLK67bgmKzsvQxhWYETtO4oWytF/ZxGatEcli3EHxTCm6vkhsucQxBEhdZIB3PLtM0MjfEV5LQaT3PwZ3xWhs4G9bWfUBbWYli5gnT/Zn+ppWDG4yaDqsi9u35Mx4ftq9u2LiEvbP3gRt8QRWrUaiOKH5Xg5uHC5y64ZY4ritlWzC22RdCqggDua4eqyw1dOql/s7Wn08sHCfBSI9vF4j7XloCIX8XtSZKenxXVv7+jWts5fg9A4dhUtqEtqqjsK56t8ydsE3zwHuwokttvyqUVKO54ht58ic9MxMCm/p57dxFJN0fcRu3lSUCtrsBypWOEXKpcDZWlwVmF8QXQcjJrOtbf0dwc4PhGZ5UpbZdmpt3wQNIG5rGmkMcWQu2gxLSQIpu1uIq0pFRirhW4otkkkbbgdzXoPT8e3HGVHE1uV+44pml4Wt1mYs0BYzRGvau1GblzRkVpg+N2RAcg/Gp6VXNFuPx7LxaT56A4q4Usq7EjsN60RlxyJaMpdxxu3SkMsdZEismqeXItmL+RmFQi90yw4dhrgQgHnOhrTig4Y1GRR/KbcS0wgOxo2Xp1yM5ferWUo8oXj65vSrOdojc8hPKsl30W2lvgcUzCHtm3pLGJ+kVmy7Yq5u66GxUm6giOMxrKEtW/vzyP/AJVn0sHlyPI48+BuZqEdljGFwWX+5cX+63qAIIy6afM118OJx5btmPLkTVJUi1s4m84MZtCOY6VrUUZnOTGcDafXNm+YNWsCTGxamq2XomlqNtulQgQWv1qWSgjIN+dCw0E8uRrQIFRKgQqrUIdURyJ07VCHLV4MdFbTtUolhvK+dedCw0CxCP8AcAJ5ydKif2R/gpfEK4jyfuQHBMST8aUjUx3Y2kXxtxkmw+JdIQ5yxYRtoNNieteS1Gk2t7Yncw6m+2cscHRZy6EjQktJH3o6a16b0zC8WFbly+zk6yayZG0N4C6iAJnzEDmefSug+TIuOBt7QYDXVToefQbco0+K4usx1ktHa0mS8dBUfkaVurgekDxDRr/OdUm65GRKTFcWFkeayswkKAqlieug1NKhK+S7j4RW4/xPkb7xyAsFAOYnYAA/eJge9W+TaRKSTZW4vj9zEBVv2WsXkfPO8KUcanrOXTemSldpkhF8NFpw3HZ4DH1D2+tJstKP0aK1bzJV0rQl9j2DtR9KtjjTKyOY7ELnykgMFDCeYJaR+QqZpK68lscXVmf8V4k3WQqYS3qdJDNsfoBHya5+r9TcMihi8d/uOhpI5I/P+CrucXtohZgVTnO/sK5zy5cuT7Y9aaMIleOP2bqeXhrck/j0ieZnemTwyhzk4/Ytjdu4lZf8PtYZWJ9cSMpiKetT7icWuPyBxUXaCJx+/bEK4aTz3qv6SDd9E9xgsbxe++jt8CavDT448oo5srb4aN9K1RSKMsLXELoAAuGIjrSXgxt20T3JLyBw+NuqzNuZ3pkscNu1FVKV2azwxirt4MLgEA6RzrlanFGEkommE21yaFs2XKcoArf6fnr+mkrflnP1eK/nfBW2r4tl/IQuz7wJ7adK9DFNRp9nElJbrijvhziL28Q6POV4BHQ03G6+LFpvca28wiFjTWnIcZ7iTM1z7U9QOXerpC5MHhsFbzfZnuaZ0LpFhctgCBAqr5LR4YOwus1RDZMaiiUPIvD1kLbK6yGkkxAE6H3rE5UrRdPc+S5xGIRZdmGgjLMlufwKwfpvee+fC+vJpef2o7Y8sV4Nw25fuJcWRaRpzE6SNYHWulpou7rhdGKds2V0sWJhe29dCPAubbPrMiZAA7UWVVjAWoEll1+KgCQWgE6eVQiQUJzNAs2EjSiVCqtAJIVCBrQ0FBkCmgQHbur+IfUVKZLDWiKARbiN3IMxmP8AbGn13oom6ihshnZ2YoFYgop0aOZIHWuNqvVsennSjZ0MGhnmjbdFn5gmdyBAHIfH+a5ep9fnOLWNbf8AZuxemRi/m7F8ZdNlBdy/eghYnXfehpJajVYnKeRrkrqfa081thYhwzjYa4XdXt29VzPGWZBA0OnvXS0um2wcJ5NzfKMstWnNSUaXRd4HG27hYW3V8pEwQYJ5flU2OPDRrU4y5izmN1hRuxj4/k0rJy6XkdF1yTOF0gbAQKv7T8A3iAwqC7GVcxUmconSBvvzoqHgG5nUsWnMMFJ7xUjCL7JvaKDivCPLLNZMgeorzAiTB5+1Vlj8IZHJfZoPD9wvZEmariuqK5Oy3Vo/nert7SnZReJWIu23MZSoA02YM37EVxvVr3Ra8o26SNpoRxFkXLfonfrXJin3Rq4jKpFdb4Ol4S/qCmAh1EjcnrWiTyYHS4b8ghljNdWhTC4ZFv5VQaMC3sNgI6Ud0pRVv8DpOKi2jbpcsYgeWVBY6Dau3P0u6UXyjzsNfUjD+KvBN5HDWYyjWJg6cqQpywfDKn+5uhJZeYszfnKBluSrd5piTfMeSz47IXNBIYHpTVV0Ld1ZzCXJcKuaTuAKk0krZE7DcQslWgyp6VXHJSXBGmje+ArSpbkvJknU1mhi97UU/AM2TZjLXHWfMYenfpzp+XLiwT2wim/9GWOKeWNydIq8Dwy7ba64Y21X7I0Mk10/fVx/JzlhklItLmAXy1nRtzH2ix70uOVvNXY320sd9FzYwICjNuAJ+lda/ozipwygkxvV0+CjXJzKKNgomy6VAC2GYyRlI71KLN2NxVQHiCWbtuDFxfg6/wCaxbMkfBbdFlnwDCJiLzecxyouZurSYHsKvhxvJL5EbUeTb2cSkBU9KjRVAMV0VGhDnYxpJoeQ+CVoCiVPnDfdI9iKJHfgLaBnUjbpUIgooBPiokVKJYcVCHSdKhAqmgEkahAto6CgyBlqoRTENa+8BPtR5Iq8jNq4pOn6VGiCGJxGe7lU62hLaaBjooNcz1TU+xh4fLNWiw+5k/CO2uGEsXYyTuY27CvFvHKTts9G8yitqGrWGQbA1f8AStR3tcCnnbdAsbghcAWCFUhjAmecV3PTFjjiabrk5+rUpSQ1cwiloyrlyzlgR0mKHqGphajjfP2W0+NqLckUa4BLGIzIFQOMrACAdZU6cxr9TS9Prk/hkfIz2HF7o9Dt4R6vwg/pW3p2X8Ca38SyBlVBMwGYzHIkAR+dNUpNcMCUb5K7F4fHSxDWVJH2juJiY0/WarTXLHfAr8BwXF5szYxAJ1GXOf2qqSYJNCXH8JicNcW55/mKdJyZduRE9P3q8lRSPJpPCVyLKr0A/QUmD5YZovLjbdTRk7KoqvGqKFsZzE5lHvAMe8An4rNr9Pkyxj7a5Q7T6mOFtyKPgUSwUtlI+8CO2k1zNTotThSc+LHx1uHO/j4GMPYFqVJJBkj5rFL3MnafA9yxx5XAJy9mYQZ7mgnXSOvWuv6dpozi/cXVHN9Q1Tjt2M13AeDLZQOYLkTI5SNa7GonLFHfE5eHGpOmN45b3lt5eVm5ZudK02r917ciQ7Li2K4HnvGcUjKFvYcFxuDGh/WqS9PjuvG3EkPUpRVTVmUxmBtMBlzrO67/AEq+PS5ov5NDJeo4X0jX+F+DZLRYFQjQSTq/t2qTjiw3LJy/2B72TNShwhji3BLN1ZgAk7g6iuZqFk079xdPx4Ohpskcy2fQ7w/BraRVXUDnzPvXLnmlKW42rHFKi4wvPma6Gh0zzPs5+ryqCE8VfU+gECD+fWup7c48VwuDnucZeSfDkZ38zMfLTXXYnkK36PA4K2Z8uTfLgs7WNzCTAB2relwIcrYO40meVED4OTRASnSoAXFogzJjpRAGzdqBYyvDWlsrMT0p8lSFxdumU2L/AP58cxCgLd07EHX6gis3WW/DJJ1aNDbvAEDqK0lPI0nOqrsswlsaUSpNRUCRzRPQc6W27GqKoLYuBhpy3/WrijrXRmC7miSwl24FUsdhUIwltpE9aAQti6CWA+7vQZEcxWICQTz0qJEboYs6gUGQYAqpAD2w2hGhnSiWS4K7jGJNvJatf9RxprsKRmzbFx2GMdzobwGFKqvoAc+pz1Mc+pryevzxzZN0TuabG8cKZYWrmbaapj0maatRDKcY9sXvYsi4loLJaZOwAG5rsQ0t4FDMZJZayXAJi7oTQamuFrPaxzrHydDBGU1chP8Ar/WsjkRWNZlfJp9j4ugmOwysM2k02SvkTF1wINLIVG+x967eDL72K/PTFyW1hRZYKBHKn00itlbj8PcIOVZ/neq8ssqM9YwGJD/Z9UyYYExz0mD7Co0/Ax0WnE8A11cl4wBBBHLoTRtrsX54GeD8G8nXzC0/H5CptrkLlfBcWXl+ywPnf/H1NVvkqJeNeHDEcNxNw7hDdtHmPKBcODyzEH4jrW2CtWZJy5oxXBOLvfw9uUDsAczEkH30rXHUYpVDN2+jFkwzVyx+Cyt8NJuBwTBA9JYkfFbFpMEeooyPNllXJocT4bF9VdTlZNSJMH/ms+bDHpcDVJtBODYgiLZBgzGpO1YcumWaPtyfX0aMGdwdluGfNOUwRA/zFcKWOUMm1HUi4yjYpicITc8w2gxAiWiulier6ikl+TJOOn7bt/goOO8LbE3FW1bGg1ZSojpXQgsjgur8mHJGEpcdEsNwG5hlh7km4vwCOX0pGvwtxTj98jdG9jab7QlgMNdFo5zmliVjT61xvV5cRidT0mLW6Q9glZ119MexriqnL8HWm6XBZ4PBtczQMiqILHWTHKvXen6WMYqS/g85qs7lJolhvDtpwHYwTyU/vzrpKG38mNJPkszbVVypOUcuVOigN1wgZwogaCrWUI33yjagXSsGXolWRLGKgD7N3H1qEO+Z3oBMEvE/JaWVhHatKfAhunZPFcbtXCvmoyxBUssb9zS7gWlJ+S7w2GRrbeXlM6zP5e1G6JVrgjYusoGYD3n9asiltDdont9ajCiUknl9ar2WXARUkEcqDSoKbs7Zt5dAAOtFAYTytQ0CetEFBGtyIMEVCEghAgRQIMW7UbR9KFhOXUkxofipYaD2VMb0GAncMDVooBK/yxJ/uucsmBv1jarX+CVx2VXhtTee47F2eQASNQmunY1yM7eVTS4fRq0yUWmzVpb1Mn0gVytDod3zn0joZs1fFBVsemJg/oa7qMTYO4Mpk66QG51yvVM+zGoLyatNDc7FMbYDCZrzeSG5HSxTcXQlYsLdLIDGXnQWCxjz7eRi5w0qpysfY1b2JJcMqtQpPlGZxfFbmFvILtuEuErvqYVmkDsAfrXQ9MU1Np/QNR7e1OLNDgMbmJzda7EZfZkDYm+BpFGU0i8UZvEcbVLw99f80re7tDdlosLnE1KnWdZG3PlVt9sU1RQ8K4g965c8sg2lMBuRYfaAPNVO59wOwlGiu76NJwmx5hy/9sH1n8R5qO07n49jix7nyVnOlSBf6vcaGH4c6D7eI/soP9p/6h9gkj3YVufCMa7PKuC4w2bSEb9OoO4pf/kn9EkrVHpnh69bxChlYTH2eY+OldaGeM1aOfLG4ui/ZriGFWV6zFH4y7K8p8HSGCZlthWzAsdJrJqU4wls7o04NrktxxL1yZkkewryWLNNS3XydvJjjVIVxXEmZ/KU+vpy9zXZhi1GSUWpceTnSy4oJxrkJhMJ5WirvqzTua7cIRiqOc5Er2IUyrjSNOdXcLK3RlsDcb1Sj+WrkBiIH515/wBT9PllVx8f6Ol6fq1jbT8lTjPEZLEImUgldvpSl6bh2qVAn6jlTaNl4U4wLtvI3P8AI8wa6Wmmkljfa6/KEy+XzXks3tKCANAOVdBdCGySHvtUILW8Tq2ogHmarHthYDFYhSd6LTLRkkdw4NRBlQZxoagsELSjWKNko5mXtQIY/D58iB2zlfvGJ61oSpcibsZvXNAGCETs2s61bairkxC1gSt0mzc8sNrlgsO++1K2U+H/AAQjjcebTBMrMW/CD877VXJkcOlZaMFK7dB7mNYKGytO0Hcz0Aq291dFaVllhrl37TKvIxzqyI7LHC4qdxB+KjQUxpk6GqssiVszUTC1QTLRAdy+9QgeYFVYUrOpb5negiN/QW0KjAEVQaHIQVt0VjJAqU2HwYz+oC3j5VxgM8GCQCM0nXnzrm5HsyOmMi+DbYaXHodCDqTMxB2PeKfxXA5PyPajVmWI/PlUBYnfzgyWABMDbSud6jpPdjuj2jVp8u10zgtySQfnvNeeeGceWjoe5xR9bsANOY+2lRdgcnXRVeKfE1nA21a6WbOxVQokloLR0jSJ7it2l0qyv5dCZzceUeUcY8WPjeIYRyuRFuoipM6M4DE9yDFdnFhhj4ijO5t9npXDMLlm0ftW4AP4k+43fQZT3E86W4Ux6dqwXE7DQSLjIR2DD9qptRbczzriWDW4z3LmJYgGIRVXXuSTpTUkFyb8hbeFbKthHYC4Bcv3GOqWfwA6AM8Hbl70OFyVlb4Ndwy2GRbdoG1YURpoxA5DmB1O5k+9DbZVyro1mCuLbWdERRPQBQPyEU+CFs8Q/wBQfEhx+MzCfKt+i0D+H8Xux1PbKOVF8soAxT+hRNQAXA8Ta2PQ7KQdHUkEToSI/mlRWnaA0n2a/wD078U43FM1p2R1twXLghhMxDIBrodwdupANpayWJW1f+Ba00Zvjg3l3xNh7F3+nxBNosJVjqhH/l90jmGAinR1EcivoU8MoP7CLfEypLAmAQRB7gjcV5rW4/0+eorh8nY08vdxW/APAX7aFtPUSZMST816jSRvDFr6OJndZGNwjS0H8/0rVyuBICxfTMcoMjtRadATC47+5bZCYkSPfelSgmmvsbGTMEPCTPb/AKnUhiSQDqCNJHasiwbY7QT+b3HPCV7ysRcQnTLI1+9WLUQe2/K6odpclT2+D0LBtnEz9K60W9qsXKr4JXcEpOsnvNW3MrQriMOibwAdqiCxZcOxiW030Ao2SuBq2IG80A2fPdFAgC68jaoRC3kjvRDaPPrfFlt5WachYSFMmOZGlJh6jiyS2qyS0WXGtzNXeVJjeDp9JrdFszTSA2rUmdp99v2o8FFY4ltd9dt/yqpYlbwSxsdKlgoYQZZhY/m9BlkRCqDqpoleA9p15Aidd6BYZKRBFUfA1O+A6bUbKtUSYVABLSzr9KqWfCoLUKg2sKRPOpZErYVcIoGg1jnNDcyCePw9w6qwGsGO/PWrJonJhuEWLl3Fmy40UsWykyAOe0CuRlW2T3dGjHDdSRtuDYbyZVSHVtww1zTvPSsn/I4oL+nybVo538i9IQaFQeeUDSqf8nUOf7ifprfHQH+otgw5UBusaRT9Dq3kjtl2TPi28oqsfx5LaZvMRVBOpZcpX8QHMcvem6rNja2JW/omDFK9zPKvEn+o+JvFkssLVuYDICGI9zqKzYtDBPc0Nlk8IyOOx92+ym7ca4UUIuYzCjYD+a1tjBR6EuTYHD3st20/4biN9HBqwD9G3LAYAgww+yf1B6g9KE42Ni6KXi185WRhleNuvdTzH59QKztNDbTPN8Hwt2lQrMTdzNy0HUnRRpEnTX6s/BPyajh/A2UlrzAs7ZiomJ0A94AAE8gKFFJTs0WGthRJ0AqyQsxfjbxKXQ20JFofVzyn/b2q5LPO8KskmiipYYl9B7d6JBDPrUIN8K45cwt9nsPkZiMwIUq0NnEhhB115GlzhGSpkjKnwc4pxq/fcPecsygAToAN4UDaTJPUmaMYqKojdsvvA2IxNy6Uw9zy8sFyWGWOfo1zNvsPkUnKodtf4Lwt8JnpmE4u1qxnZTdRTDMF8tu5CuYb6gnkDWnBrVtSkv5Rny6Rpvayy4TxqxiRNm6rHfLsw/8AU610IzjLoxSi49h3JGwmaYVIXgSCCdSNpoBRDw7jP7XkEAXE9JWeXI9xSmrdloPimSs8BtJce81sZzoByH/NUddoZjxrdY5hlAnlrV/AJVYW9iba6MwE0OQAryi4uigjcTRdroiSfYnYLkmQB0qmNya+QyVeAgOlXKUCQ/7TUIdO0VCAPI/3GjZKPLeLWXsekS1skFDElROoJFZ56LFjye6lT/wH9TknD22+DUWeJEgM2XLuXnSujxVmTc26Y2/EAqG4IZR0O9UbpWwti9njbllYW/RlLMARPQDXuazrOpPjwXppWw9viFzRXSSdipG3eSNqTDX4pKy8sE06aDXuMW1MFWhd2O01o96P2Lbp9FhYxD3FDKEZSAQZka05NUDkasqfvKJ7UGEYXlpQCdCR7UKotdnbknSoSqVjKCgVCC3QDZwDYVGGP2Mhe9VKg3tToSfjSinQUVeK4aSCyLFxdVOgzdQxnWqZYxlEZCVMDhOKCLpYBCoEhiAR39p515nVaGWKPw55Oxg1Cyv5cFNx3/UvDWX8u3/cBIDuuoUcyJIzHfSn4PT41c3/ANCp5XfB5Jx3xNexTTcckbBVELHLSdT710IxjFbYqkLbbdvsrHvu0AkkDQZiTHsOVRRS6RG2dt2SddWP6VYBNRpRIAxS+k0GQ/R3AsT52Fs3fx20b6qCfzq0laLo8/8A9TvFJtOMMgUsIdiR9nWQB3P5AjrpRR+ySnXQn4J8Utib5w7patZlLr5QK5mGrBpJLErJkmfTzmpJJ9FVNvs31vDR7ftVVEsZjxFxnOfLQ+gaMRz/AOKIOzzrj+KzPlGy/rz/AMfWrEYlgzrRKh8SGOyk/BPb9dKlhpiz2mWMylZGkiKgGBxtuYPYfoKjKsWt3CNj8biq2AILikgkFWBkEdevUVOGFMtjxzEMuVrxdYII0EggAzABMgCZ3ilxwwj0hryyfbC8A4ktm+pugG2ZGpdQrEelyV1yg7xy9qdHhiZcnqPC/EF04izYs+TetXhmBW7dd0SdbjZyWVQAV2Ou+ugcssl3yKeNeC5x2PtO82nzFPtIwZH+jAGnxy2uO/oTKFPkRxXELat5qwr9OcUnIpTcZ4312WU4xTUkauxi1uqpnQgH5pziGMuLKvjPH7dr0L6nJjShKagrkxbfNLsWsYcMQ1wkyRM/pXN0+p/UZ22+F0as2H2sa+32aE3UGkxXUMovdxCgA9dKgbogbg6iiSwTXhUolgvPXrUpktEf6hfxCpTJaP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325258" y="560888"/>
            <a:ext cx="98202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r="18884"/>
          <a:stretch/>
        </p:blipFill>
        <p:spPr bwMode="auto">
          <a:xfrm>
            <a:off x="228600" y="1880482"/>
            <a:ext cx="2010052" cy="1668410"/>
          </a:xfrm>
          <a:prstGeom prst="rect">
            <a:avLst/>
          </a:prstGeom>
          <a:noFill/>
          <a:ln w="53975" cmpd="thickThin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https://encrypted-tbn1.gstatic.com/images?q=tbn:ANd9GcRN6M8aRqj9nHhDYGFLDZZuPDGV4mlVaFfZwlXP0gsDfIv5ZoC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6946" r="18109" b="10934"/>
          <a:stretch/>
        </p:blipFill>
        <p:spPr bwMode="auto">
          <a:xfrm>
            <a:off x="2514600" y="1884203"/>
            <a:ext cx="1945167" cy="1708315"/>
          </a:xfrm>
          <a:prstGeom prst="rect">
            <a:avLst/>
          </a:prstGeom>
          <a:noFill/>
          <a:ln w="53975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87562" y="624055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cs typeface="Arial" charset="0"/>
              </a:rPr>
              <a:t>Nelson Rockefeller</a:t>
            </a: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1908-1979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2583" y="3653407"/>
            <a:ext cx="20633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cs typeface="Arial" charset="0"/>
              </a:rPr>
              <a:t>Douglas </a:t>
            </a:r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MacArthur</a:t>
            </a:r>
            <a:endParaRPr lang="en-US" b="1" i="1" dirty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1880-1964</a:t>
            </a:r>
          </a:p>
        </p:txBody>
      </p:sp>
      <p:sp>
        <p:nvSpPr>
          <p:cNvPr id="3" name="AutoShape 2" descr="data:image/jpeg;base64,/9j/4AAQSkZJRgABAQAAAQABAAD/2wCEAAkGBxQSEhUUEhQVFBQUFRcUFBQUFBQVFxYUFRUWFxUUFRYYHCggGBolHBQUITEhJSkrLi4uFx8zODMsNygtLisBCgoKBQUFDgUFDisZExkrKysrKysrKysrKysrKysrKysrKysrKysrKysrKysrKysrKysrKysrKysrKysrKysrK//AABEIAO8AoAMBIgACEQEDEQH/xAAcAAACAgMBAQAAAAAAAAAAAAAFBgQHAQIDAAj/xAA/EAABAwIDBQUGBAQFBQEAAAABAAIDBBEFITEGEkFRYQcTInGRMlKBobHBFEJy8CNDguEWM2KS0RUkU2PxCP/EABQBAQAAAAAAAAAAAAAAAAAAAAD/xAAUEQEAAAAAAAAAAAAAAAAAAAAA/9oADAMBAAIRAxEAPwBNfIDwPqvNprnIWXWKO5tqExYRh29bJAJo8HLuCO0mzBOv0TnhGCAAZJlhw0AaIK5i2SUyDZWysNtEF1FKECGNmhyWkmzoT8acJa2i2lpqUHeeHP8AcaQTfryQLUmzYK5RYCvf4wklvuNjYOF3b1z6BSsIxeSR2b4LHmXMP0KDmcC6LH/R+iaw9u6Dkee4d4eoWWtYeI9QgTJsK6IfNhPRPlRRjr6qE6mCBBmwrooE9FZPtVSBAqymCBRlgsh1Q1NFTTIHWRWQCrrzSVmRq5IGzC4t4qxcAoRkkPZ9uYVq4FFkEB2jpgAp+6ucDV1eUGqg4vjENKwvnkbG0e8QCbcAOJQ/azaiHD4e9mOpsxg9p7uQH34L58xrGKjEZt+bxnMMY0eFgJuBl8M0DhtR2sSzgx0rO5Ycu8LryEdB+X6pKexrhcO8XMm5v1IRCk2acSN6w5taNPMomdjy61t4i58ViMjwKBfp6yxAHA6g6+qb8LbvgeLP8pIFgTzLdAuGH7HkHIjnnxTZhWCBoAc27jbNuRy521QcqeskiOlza1tARzDh9wsuxQE3DQZCNDqRxz4o8cJD2kc+IyIPFcZNnbW42GoGuYQAZNqXxM9kSbti+O57wDiWnR3lZS8J2np6rKN1ne67I+nFTK/ZlkrbOFjoHtFiBwVTbXYDPRPBuQA7fjmaDbe5HkfqgtuZl/ghFVAs7F4x+Mpw91t8eF9veGv2RKqgQK1XFklvEGJzradLOIwIFmUKM4IhUsUF6B12dFyFbOBN8IVYbLw5hWxg0dgEBlii41iDKeF80hsyNpc49APqpYVVdv8AiRbTwwNNu+e5zwDq2MCw8ruB+CCptq9pZcRqTNJk0ZRx6iNl9B1OVzzTLsvhQLN92jvZZw8yk3DKYOI1OYGnqrSw0CwAyysgPYRh7TyA+GZTXSYey3lol7CYzpfLomykj4INWYYz3R6LxoCLWJsOBz9ESa1bbqCB+HJXSOE8QpYCwUECWmQ/FMLjnjdFK0Oa8WN/qOqNOCi1GmaCl91+DThoaHxuPiytvN/KQeafqOujqIxJEbtPMWII1BChdomGd/TFwHji8Q5kDNw+XySx2VYpvvnhJyAbI3yNwfsgZa2NKuJjVOeIMSlijUCnVhC5EVrtUKlCCztlYdFZ+GDIKv8AZeLIKxKBtggn3VMf/oCMGSk5lsvpdiuYqnO2aYPqGMP8uMZc9913H0DUFeYLCb3GgOSecOZpyKX8HgAFgmrDwAASgcMMi0+qZKYhAMOIIyKN05QEmFbgLhEV0BQbALxCy0rJQcy1QalgU8qBNrZAIr2CxB05Kr9l6IU+LFrfZLH28rggKz8TzaVX9ZEGV9NLe1zunqSLD6oGzERdJ2LjVOOIJOxUoFSsbmhcrUZqwhUrUFw7MNyCeqPRJGzByCeKQ5IJL1RXaLOJK6oJPsFkY/pbc/Mq4sYx2CmcwTPDC++75DUnkNM18/8AaFO6Cvmv4mSu75jvfY7NpB5IJeCguIJOX71R8Hh9Er7N4mx7bA2cDcg8kxGqYxu8XAAZ3QNeBTuOXBNlM66qOk26iiJAaXX0IItn9EwYV2i0+8A8kDmUFnQnJSWhK2EbW08/+W8G3wR+OoBGRugllalyy05KHU1bWe0bIJAb5qJO3jdLmM9oNLTuLHv8Q4BBZ+0qnd7N3NGpGaBkxQmxVYbXVBbUUxOgkaSOm8LfRPzsVZMy7HZkeqrXbvE2RzQ77d7xBxF7eBrhck/vRBYmJOySdivFNuKx7uWR6pSxEaoF6oQ6ZqJ1CHyoLa2b0CdqbRKWzzMgm2nKCpe16rc3EKdgzBhzH9R0SrHQGpa1kjy5rGOjjvYljSd6w52KZe1Eh2JD/wBcDR/uJS7h+IsbJZrrkC9rW4WQJdVRyQPsbjWzhof79FvLijnNsScs8r+qe3Uralr2uGT7m+pBPEFK2JUUlI4U7Hnuqg2cXNAJzDSL+RCAOypkOnHot3wyWuTYegTbgew76h5DngEOF2A2O70TDtB2aEEfh2Cw3SNHeK1nB+8dOKBDwCOpL707muc3PdvqFYex3aI5jjBWs7sgEtffI21b5+SW5Nj5qMta4EPdc9429gAci06kqLtNhxbTlznb1i0tNrZ8bjgUF3Um39AQL1UI6F9ksbZ9olJE4taTO7KzWWtc6eL4hIGyXZhNXwCZs0cYdfda5jnXA43ByBWNh9lHuq6mJ4AkpW28Q/MXEbwB6DLzQBtosSmqn774hEDnu5k/HK6gfh5I/EDun9Lh8yE8V2xM72SOu4lgu1nF1jdw6dEtDBKl7XljZQyIPc4uLyN243WWcALixGWvwQdMPra+Nm/Ed5tzcAB1ic9Pgh9fWmrL3zF3eNj0DLNyOY5tyOp4hM+weATS3Lw5sevK5UGuoXHEJaeNzmskN5bWuWgfLX5oHPZnGjVUwe4guZaM55+BoFyOF9VHxBy32XwgU0UjG3N37xJ8rD5WXPECgCVAQ+ZEp0MqEFz4CMgmmBK+BiwCZYHIKn7XaUsq9/8A8kDfVjiD9QkXBsP7yQu4NHDr/wDFbHa/SfwoZ7XEZdG/9MgFj6t+arjBmmCbccbiVp3T0GYQT8Hm8VipW3OH99Sb7B/EgPeNIHAe0PTP4IbRai3MpwwupaMnWIIsQdPRBG2SZ3ro5m5h7WnmL8R6qzKelaMyMzzNwqvhjdhm8aWMVED37/dtk3ZYfeawHJ7TrwIsi0XaxR7v8QTxu910Lrj0QMG2MAkY0HgflxVO9oMubIGe0435kDgju0PaayW4po5Hu4Fw3R580uYVRPkkdPPnI/Jo91Bc/Z68ClYwC26A30Cg4nOyDGoQQGitpXRl2m9JE+7R52NvRGNkaDuYmg6nMlctvdmvx1OGsd3c0bhJBJxbI3TPgDogJDD2/mHxzW1XhrS3MkjPIpCou1QQAQ4jTzxzsFpHNYC1zhlvNF7kHoiDu0+lkFoGVMzuDY6eQk9NEB6OnbFHc2a1jSSdAAMyVUGFsdNLLW5gTyEQg690023vjl6Jxroq/FR3c0RoaP8AmBxBnlb7tvyhdqzDmF7WMAayFnhYPdblZBGDrNPUj6IDXuReWXeBPMn9/JBKtANmcoFQ1SpiokzyUF14YLAI9A5BaRtgisCDpiuHtqYXwv0e0t8jwPwKpERua7de0F0Tiwc2uGR+GSviMpL2v2HkqJDLSyMjc8Wka8G1/faRoeYQVdSSZi/NHqfT7qFtDgJoJxDvF47tr98i1ybh1hyBBUiGXeagYsMZHkXAnzPFZxMw3NmNv5XQmGqt91GxCo3W3tmdEELF6lkZ3WNaX2tkBl/dR4HmMBzrm1itqGktdz83HTPmgmNske8NBduaeHVBfeyGLx1ELS05jIhHqlwyAVI9nv4uN+7GC5ptcu0sNCTwKsabB55KyKYTuDGMcySO3gNyDdvM+aBjbGyTKRjXEZeJoP1XRlOyP2Gtb+kAfRbOYBYjgvTIB9Znkkiul3Zj5O+mQTrUcT0SJV+Kc34Z/FBAmbYWQmsCNVSD1RQBJlFcFOmGajOagu6nCnxFDqZ+SmMkQEI3LsHKAyVdhIgRO2CjuynnGrHOid+l4BF/i0+qTaCbwq1dr6A1FJLGM3bu8z9TPEB8rfFU5hlRca/soGHDISTe2SZnYTG4AZXtfNDtnd1wbbgfVMslId0u5DRAsVeHxskaD55lSzhEb8wBcJExSvrHzud3WQJDWkm9hzRfC8SxIWLaYODRpcE+l0D/AEFEYXMAFhyTVG2wShhe0c0rfHRzRyNtkWm39JRYYxMb/wDbSX/p9dUBnetZYldcJfkxKZp3nU8m6dSC11vMA3RaCXebcIONWbAqupq1jahzC4B5HhB4i+aesTnsFRO307hUNe24IJsRw0t90D3UZoRVtUHZ3aETt3XkCQD/AHdQiNSUAmRqjSBS5iochQWvT1eQU6OoSXQ1+SM01WgZGTLu2VBI6ldxVICvfKoNtML/AAlVvNH8Kcl7eQfcb7fncefRWYKhAdr5KeSBzJ5GMPtMJcLteNCEADZKus8C4z0Vh4piAZF1I4KisLxbu3A62I/YTpHtCJja+X7yQE5qVs4yPiH7sp+CtfHqXZdVEwG2+c7i+SbnBmVgCg5R4hfxNcb8QTwRWlqN8a36rlBTt90KdFA0DIAIMh4sowda4GQWZ8kOqqy2qAZj8+R9LJOxKjaaCtkkaDcN3DxDm3zHLMo5iFT3h5gfM8AhvaWw0+F7gOb5Gh3XezcPsgpuB5BuDYjQhOeE433o3X5PHzSTGVNoDmgb53KI8rag3pCGkjPQuNh8StpqVzdQfPmgJ4dPkjtLOkyhqLI1T1vJA1MqEPxraeGlbd7ruOjBmSlLaDa3uRuR2L+fBqQKmd0ji55LnHUlA0Yz2gVM1xGe6Z/p9r4lK0sznG7iXHm43K5BZKAnTPu0dMlMpK4sNr+q7YVQb9G6Qe1HIb9WkBD5G3QPOCbRhtgTncKwMLxMSWIIVBguadUQw7aOanN2m45HQoPpOlqRkpMtbZUTQ9pc9/DCCf1f2R9m01U9he9rIr8Llx/sgfcbxuOFhfI6wHlc9B1Vef4imqnEtbuM+3/KF93LVSb0pJaPQeSZsEwjvZO7taNgu93nowcybE/BAX2Ww0m0j/ZGbP8AU7n5BL/bjUWp4Ge9KT/tb/dWNCwAANFmtFgOAAVNdtlbv1EDAfYjcbdXOH2agr1qn0bbKBGiFOEBqlqLacEaoa1xyNnDkUBpCAieHC4NjayBROLkeyPVcpMZlOW9byUArCDJcSbnNbNWtl66DzgvBYXkDn2dVY35IXaPAcBztk4ellx2hws08th/luzYfq1B9mJS2qiI975cVbuLYU2WOxG812fUHmEFTXuuNUBZGsVwGSA5AvZwIFyPMIQdRyQTtl4d6UC2V1ZL6YPAByCR8Cr2RkaXPPgnGjkdPK1kWZNj0HMnogMUdCHWjYMz8rakpwoMPETA0ebjzKzgeFCFpzu52p+w6IhIghTuDWk8AF807V4saqqkl/LfdZ+lpsP+firu7UMc/C0h3T45PA346n4BfPLQg6NKlRS2UQLpGgKU1QUSppc8kGpXZohHU7jgbZFAsFYstysFqDRZXrLyDy8vLIQSsKqO7mY/3XAny4q+aOVpY0g3a4XC+feKtvCpHiJoYbjdBI+CBwno4rF7iA0Akm4yA1JVJ7WYrFNMfw7A2IZA8XG+buibtssVeKF7LkFzmtPVhPiCQoMLL4S9tyW6jogixzEcBfnxRnZ3aqeil72Mh17B7HaOaNB0OZzQFpWSg+ntjtqYa+HfiNnNyew+009enVHyF84bE4o+kLZoznvWc3g5t8wV9AU+IslhbKwgtc24KCne3GsLqiCO+TWOcR1JAH0KrRMvaLjDamte5huxgEbSONr3PqlpBsF0iC5hbsKCfALKU9wNhxuoDp7aLeiHjCAcQvWXVzVjdQcHBaLo8LUBBqtmrxCy1B6QK2Nl5N6njcPdH91VD1ZWwLy+EMFrtOVzbIoDuN0Mb4JN4C244/LJJ2yFPuwkv0NinPFHh27CP5hO9+luo9UMoYAA9ugugrHEIO7lez3XEKXgODPq5DHGfEGlwvxtw6LjjUofUSuGhebfDL7Jk7K6vcrg0/zWOZfqMwg4Q0MkERbKxzC0m+8LcUawTawwYZUsLvHv7sI4/wAQHet0H3TB2k4qwQuhy7wgdTa+qrzEacMp89bi3mf2UC6wLcLUBbBBsFu1arIQSO4vm3Pou9Gw7wPVc4HEaKbDLvOGViggOjWpYpU0ditgwEIBUrc1pZSp2ZriWoOJC3YF4tXRjUHOQZqwdgW+EOOmhvkEgvbc2VqYJhjY6djDncXcfNBvQVInlke0ENYdxh4EfmI+Ki7TVX4dj3gi7mkD9R0TXQ0DGNAaLcVU+3ld3lQWA+GPL+o6lAApx8eam4VVGmqIphox4Pw0I9FAjNjcKVILtJ4H5FB0xjFXTzvlcfaOQ5C+QUraKbKNo5b5+g+6DMjuQOamYo/elPJoDR8AghBq2AWwatg1BgBbNXg1bWQdW6KVhhu9RCMkUwhmd+KD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2863" y="-13636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61" y="4420870"/>
            <a:ext cx="1946418" cy="1856647"/>
          </a:xfrm>
          <a:prstGeom prst="rect">
            <a:avLst/>
          </a:prstGeom>
          <a:noFill/>
          <a:ln w="50800" cmpd="thickThin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32383" y="6228503"/>
            <a:ext cx="161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Richard  Bissell</a:t>
            </a:r>
          </a:p>
          <a:p>
            <a:pPr algn="ctr"/>
            <a:r>
              <a:rPr lang="en-US" sz="1500" b="1" i="1" dirty="0">
                <a:solidFill>
                  <a:prstClr val="black"/>
                </a:solidFill>
                <a:cs typeface="Arial" charset="0"/>
              </a:rPr>
              <a:t>1909-1994</a:t>
            </a:r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AutoShape 5" descr="data:image/jpeg;base64,/9j/4AAQSkZJRgABAQAAAQABAAD/2wCEAAkGBxQSEhUUEhQVFRUXFRQXFhgUFxUYGBUXFRcXGBQYGBQYHCggGBolHBUUITEhJSkrLi4uFx8zODMsNygtLiwBCgoKDg0OFxAQGiwcHBwwLCwsLC8sKywsLCwsKywsLCssLCwsLCwsLCwsLC0sLCwsLCwrLCwsLCwrLCwsLDcsN//AABEIAQ0AuwMBIgACEQEDEQH/xAAbAAAABwEAAAAAAAAAAAAAAAAAAQIDBAUGB//EAEsQAAEDAQUCBwoMBQMEAwAAAAEAAgMRBAUSITFBUQYTImFxgZEyNFNzoaOys9HiBxQVFiMzQlKTscHwYmNyg+Ek0vFDgpKiJWR0/8QAGQEAAwEBAQAAAAAAAAAAAAAAAAECAwQF/8QAJxEBAQACAQQCAQQDAQAAAAAAAAECETEDEiFRE0EEMlJhgXGR8UL/2gAMAwEAAhEDEQA/AKC9rznE8wE0oAmlAAkeABjdQAVyHsUR16z+Hm/Fk9qVe4/1E/jpfTcoTgp0jaV8qz+Hm/Fk9qR8rT+Hm/Fk9qiuCKiei2mC9p/Dz/iye1Gb2tHh5vxZPaoVEHJ6LaX8rT+Hn/Fk9qAvWfw834sntUMoVRobTjes/h5vxZP9yU287QTQTzknQCST/cnbjuGa1H6Mcn7TjoPaeYLpdw8HobM0ZVfTlPOpPNuHMlbIclrGWK6LwkbidLNG3+ZLID2Yqpx102sGnxmU/wB52fRVwqt7arVHSgeOcOpt6dFjbyiAk5IYRXIUDex7aAnmKmWq1pTW5lpiFTaJiK0ykkqOltahV7b1n8PN+LJ7Vo7XamSMaTUUOB28bjnuNQqa1WFjuU1wDq9XTzBVE1GF5z+Hm/Fk9qX8pT+Hm/Ek9qTJC4UDxQ/eA160y+MjoT0lK+U5/DTfiSe1A3nP4ab8R/tUMOTlEaPaS285/DzfiP8Aagbzn8NL+I/2qLhRYUaCSbzn8NN+JJ/uRfKk/h5vxZPao9ElPQ2kPvefw034r/aug8ELQ91kjc5znEmSpc4kmkjwMyuZuC6RwMH+ji6ZPWvSsPGuf3z3xN46X03KEVOvnvibx0vpuUNSKbIRUSyEglUQigUCURKZCKuOCtzfGpsLjRjRV5GvMBzlU4K3fwaQ1bM6u1op1Vqll4hyeWpZLDZmCNlGhooB/neoNtv5lDU4f6tD2bFZz3Ux+b8+ZRZrHG0Uw5dCyaMpNbjJUMzJ2EZeUFR4LLIDQjk7RsPPzdS04sLfsjLoRT2TFlSmavadMza2bAVWMDgcjT97le3lFQkbh21VNI4GhGzrqqiaUXmmz9D1JiCFznEA05jp0KTFSmzM0AWpsF1tc0aYqZHbiGnkRfAk2yz7kkw4wKgVqNoprkq7FsXS5bQ2OOtKuBqenQ9CwV+RNbKSwUa/lAbt47fzRLsWaQglAps5IYlSSyE24I8SSUAHLo/AzvOLpk9a9c1K6RwL7zi6ZPWvSqsOWEvhv+om8dL6blCcFYXwPp5vHS+mVXuKiHSCmy1OFIJVESQklGUmqZEkrpHwWNHEzGmfGAV5sIIHlPauavXQ/gtkPFTjZxjD14c/IAlnwrHl0EHJVVvFaqyaahQbVHksmhqCFFPGc9BtUuxR8nqSZwNp/wCUyZLhFEW56rNcXUbuha29LJiNTXDnm51KeXJZsNjxYWOFfJlzq8UVCY0tcDXMLW3JaWnCa8s6biQDXLrCzUkGFxrlX967lZXTO1paCSCCabs1VKNPbrs5Bw5VBGeZrsWR4U2QM4s8xB7dVvrJOHNzNa5np6OpZXhzY6RteNA7sB/ypnKrwxwbkk0RByDytGYwicUhxQxJARXSeBfecXTJ6165o4rpXAnvKLpl9a9Kqw5Yq+B9PN42X03KucrS9x9PN42X0yq5wUQ6Ycm3J0hJcFRGSklOUSFRGnLoHwcSYLNO8CpEgy30aKLAvC6V8H13ujsznOIIkIe0DUACmfPkpy4VjytLLwuhcQ12JjjscCKdoT817MOI4wAN6ytpht1uZI/kxxcoRxloq8AkZk6bc8lknXFaWuDa0e7YHfnsUTGK3XVLst7nQ46UBe7Pm2EKuvO/Y4BQuxPNdunUpV+2gwWdjajFgaHDLWg2blzySLj3uc9xDtQTvHVkE5NlakSXg+YnjJmxRknXN1OZmqabFZhlFI9ztmMUr7Fc8FeD8MnGCRzC4igxVqK7WjehaODUMJcDJjy+3QUptBHQr3E6VlnYS7C7KgrmT5FKjGWvTszCmWSysrQCuKndE5UGzJKtLgCA4U5texGws7JaS1oLaubQE1Om/NUd58bOSxoqAQCa5VrUNomZbcWtIBIzrSuR31QhtT+KbGw0dKT1N+0a9AolILVNaI8LiA4OoaEjSu5IJUy23fxUbTve9pB3hQVcSUURagUYQDZC6XwK7zi6ZfWvXNnrpPArvOLpk9a9TVYcslfA+ml8bJ6ZVW9Wt7fXS+Nk9MqtlCiKqM5NlPlqaIVRJBTbgniEh7UyRyFu/gytlTJEdQAR0E5jqJ/9liHBW/Au08XbYv4iWH/uBp5aJWbhyur2izYm0FQNzcvyUe7LjYx2Nwq4bSST2qzjRxPGKm7NYtWT4dkEjSuW/qWbgszQMQzO7pAWm4XzRuIAkAcHHI9G9ZN00OY43lZ5c9FpN6ReWts1gZNE1zRQ0GmWY6NE3LcoYdMO2tA6vbmE7wZvFmCJp0c2rSdp0c09dVfXgARTXduQbLuiArhxDmNaVprn+SzFrzdv2dfOtdarOa6/8LNW6yhr1UTVdPHUgHbSqvrmuB2OSQvFI8LGjWgND20KorcMNN9Aeg86voP9PA6TGXyvo51M2A0yr0BOlFXwtmrNgrUNA0+84DF+QVJRKnnL3FxzLjU9aQSqkTRPRVQQqmQqrpnArvKLpl9a9c0oul8Cu84umT1r1OS8OWTvX66XxsnplVkrlY3s/wCml8bJ6ZVZKVnDptxSSECUKqoQqJL2o0RTI0Wpy7X4ZonbpGH/ANgiemgSCCNhr2IN3ZzwBVQLNY2zsc59eUeSWkggA1BBGmai2y0cbZMUZ7uMEdbU1YL2kZhgED3uZHGC5lMNaAHMlY6as3wr4IzOtFY5AWv1xnuTtqBqE3FwQZFha8Y3Eco565nLctLbr1na4E2R5pt7rsw1VTarwtshL2wYG0yxAg025HNXLUWRNslhaIxHSjacmn2TsIOxJsN8OqYpSC5oFD94b+ZVLp7WRyjG0dJ6hQZpy5bE+UuMmHktJaW6hwpTbUp6G/SzntQINTTL89FSW60jm3/sIWy0AyOANKAdtQqO9JOVTYqkTaK1zYnAA90RXr1yU+/744ykUfcNGEn7xH6LPF2p2JyztyVaTsdEaU1qDgmCBqjoiKCABK6XwKP+ji6ZfWvXMXLpvAjvKLpl9a9TkrDlk71Z9NL42T0yq50as71d9NL42T0yq95WcOormpJanSU2XK4RJRgIiUbUyE9iaITxKQ8IDecAbdxkRhcc4zVv9JNfIfzWtsbaOJ/fMuR3HeJs8rZBpo4b2nX98y67d1oa9ocw1DgCDvBWWU00xqsvq22prsMUYLaVxa9OWpWcmttuNatc0b3AjXmC6E6TJVF6WlgBa6grvy269CUosY6z2Vw5UhcSeqm/IdSmisIy5IpQ57zn1p8Tg4iDyRUivk/fMqS33q0Bza1/eeavlKJOQ7E/no2u3/Cz08hLlOtdtAbQbRn27FGsA1edBp0nRaSIB4pRu3UpZNGjLf1/vNOXVYnWiZsbcy9wFdw+0eyqsuGksYn4qIAMha2MU2kZu66lGwqga5oiExE+ieJTAyElDEg4IBDl0vgR3lF0y+teuZuXTOBHeUXTL616mqw5ZK93fTy+Nk9IqC9ym3r9dN42X0yqyRyiHSHPTZKDkQVJAlKxJKNMFFyJzsk3WpyS8CALEN6tbj4RS2egbymfdOnUdirMIB9qTM+oP7CVmz21l+8L3lrCxtGu1Na57W81Fk7bez5XEucaHYTs2BJuoCRxhdkH1w1rk8DknrpTrRQ3RK4VphH8WX6IkkFtoxebgKA5KKZSTVCWFwBoNDSo0r0pyzWepGLRWkji67ynwKANFSTsG0nm2qwskDpH8XAwueRoM6byScgOcrpHBDgYyz0llo+amv2Wf0jaedK5SHJtWXLdguyxyWqb69zaNafs4u5b0k69C5w+UvcXOzJNSd5Oq1Xwl3/8Yn4ljvo4qjLRz9HHnpp2rHNKWJU6nY5K5KMCiLs9VRJoKBUds29Oh1dEGD10zgR3lF0y+teuYuK6dwJ7yi6ZfWvU5Kw5Y+9nfTzeNl9MqslCsr1H083jZfTKgShRDqKQkpx7M0MKtJARF2xHIUUTanDtND1IJLjiAbXfTpTnxbeE5ESCOtN2mfM0pTbrt/ZSNHlNMhRRLQ6iemlpkoLnFx50wKzuPGNpWuJumuoXRuHLJYWhrDRrqGp2kjPrrULM3HYGskZiFXF7R0ZhdD4W3tZ3RvhqXyN+5SrHAV25bQOtTb5VJ4c0sbXCGYYgM21G855hTODHBia2HE3kRVzkO3mYPtHyLa8EeCxkaZJy5sMgaWwk0JGRBeRs5tu1bxsTWANaAGgUAGQHQEXITHaouO4IrLHgib/U49047yf0UDh3f4sdnOE/SyVbHzfed0D81oLVM1rSScIAJJJ0A2rhvC29Tap3PqcI5MYro3f0nVKTdO3UUQSgEnCjWrIqiaclEpoFMHAnIymVIY2gQDmPeuocCe8oumX1r1y4ldR4E95RdMnrXqMl4csfe3103jZfTKrJHqwvb6+bxsvplVsoUQU25EXIVSadisgDalSbA4Pke8bGADmJy/RRWfe2A09qk3bHha4ja7yU1HWgJEsmHTPYSoUr93/KO0PI1rnmK7dijvzQCZAXZDU+VXFiu4RgFwq4jPPSuzpTV22M92f+32qdzHuv3/hK0SDZJQtplRzQKc5FP1Vb8ZwxOJILnveOVkauc6pB25J+1SUMYBGb2+QocJYOJIizBAJIo00LgDrqO6R9m67wKvQWmxwvFKhoY4DY5gwnXoBVxI/Jcw+Bu0vHHtJ+iq09DzXTmIC6c8hoLnGgAJJ3AZnyAqLPK5fDE/CPevFRCBp5cvdczB7T+RXL5bPlmc1e37b3Wq0SS50JowbmtyHRv61XWlmW3pWmPDO3dVZbvQAAT5FdiQYqqko72oxEjnbQBKrXRMAGZdacwp51leKAinMUgwObqEgaXUuA3eUXTL6165eSun8Bu8oumX1r1NXhyx96D6ebx0vpuUKUKxvEfTTeNl9NyiSspqoOoHFpFqcAAB1pN4SEOArruSpYgWEbtOkaKkkwO+ip/V15qVZ+TE3m36Z5/kqqJ2XWT7VaSijANlB++2qYItDgWgU1pn5f1TDOQ5pdmyuu1LtTuwJFndiJJyFKUQF4JAcxkDkOYdCISAAb861VdCadzpu9nMn4GAc5rnXt6lJ7NTEOniFRQPYDXQcoEp3hfeXxiUvqM86bhozb90KBA7FaG5NOeh0J2fonr8qXVdTOmYxAYQBg7rZSm3aqnJOgfBSxpsxbQVc92LnpkPIrn4Qbz4mziJpq6Wra/wAI7r2daqvgnipBi3l/5/4We4dXpx9pcRm1gwN6jme2qnW6q3UVELsNcga5DnTNpzyOW1KZnTSqafJQ9qtCFtSwU0451TjHgDb2Jgxadil3ZQGpz0UaaIuOQyptT8PIBqglpLK2tdekqPJKDr1qO+Sue9RppEGXLIDs/wArp3AdtLFF/c9a9cug0J7F1DgP3lF0y+tepyVhyyt4Owyykj/qy+sdn0KAXA69vNsUu8ZMU82LZLKBu+sd5VVzTAGtKeX81EOoF6Dl1ATjHgip0p5UU7w4Z6qvEtFSTr3crLaVa2h2QGumm9U1mk5Q6VZF2fl/wmEaVtXJWOmQ3pE8lDokxu21QFjZ8gnsVAct6YjdlzJu0ScnqRoE3awOLnEVLS3CMqZ1rqCNgT18YRi5GHDRophoRrq001c0abFAukVkzxb+TzVOwjd5VOfSQwxgu5cjcnYtHHPuhnm47Toj7EdMsrxYbsaR3Zjb/wCTxX9VzXjcR6+0rZ/CPbKGKAHJrcTuyjR2VWGadnMjGDJIe+uYTBdnnmjkJ0TJdzKiG5AJpzktiCOh2abldiIG7VJmfTpRw5CqAOdyiVqU7M9Is+07kwkS/kun8Be8YumX1r1yhz11XgH3jF0y+tkUZLw5Ye9HfTzZ/wDWm6B9I7NVdokGee1C+bQfjFoH/wBif1r1WEpSCppkCgyOzSS7nSCUyO2Xux0qzldp+iq7MOUFLL0yKec0cbKJoOSg9BpbXpu1vyokNdko9oegJF2faOLDlTtoK5iitbse343Bm2glbphHciriaZakqpu99AaUzrltyHMd6N8pLmnQiuY21rQ6biOxBbWvCC8TPaJJNhcaf0jJvkUGqjF6XjTB57qpnjAkFyBTIRKVjoNVMua7XWmZkLNXGlfuja49AqrrhTwElskXHGRsjAQHYQQWhxoCQdlaBLcPTKYqlSToFFYE8XfkmRE7qpUTE0/NLDqBAKmNF1PgB3hD0y+ukXJnZrrPADvCHpm9dIpyVhyxd73VGbRMc6maUnPe9xKiG6I+ft/wrq9Pr5fGyemVFXpY9LDXDyMutnu+Vcbmj/i7UXyJF/F2qyS4C0OGMEtqKgGhptod6fxYekzrZ+1Wy54xpi7f8JZuuPn7VsuFlzxWWSExhzoZGB9S7M7xWmVAQUXDC6IbMYeJxFkjOMxOdWo3Cg3EZrOfHdeOWuXyzfnhjfkmP+LtR/JTP4u1aSRlmbOGvbI2INGPCcTsZaC4CuQAdUdSXwZuyK0z8U90jQQ8swhujQXconTIbAq7cJN2JmfUt1MmZ+TWc/akm6I/4u1arg/dMdoMzXOeHRxySNDQ2hDKDMnPUjKipAU5hhdyQr1OpJLbyhsuyMClD1ofJke47tVoeDtxvtcmFpwtaMT3kVDW9G08yZtckAcRExzmA0Dnvo51NtGija7s0duG9SDv6mu63UUhu1nP2ovkxnP2rQWuyQNZFI18ha9zw9tGl0eDDyRnRx5WuWxOcKrqZZZ+LYXObxbHVdSvKFdiUx6dutHcupJbtnBdjOftQ+TWc/apaNX8eHpHzZ+z1w2k2SQyQgYi3DyxioK1NNytbz4UT2iJ8MmDA8UNGkGlQcjXmVGlyxlpo4EHI0ORoRUeQhL4sPR/N1PavF1R/wAXajN1s5+1TUEfHh6L5s/aD8lR8/agbqj5+1TkEfFh6HzZ+0L5Lj5+1dH4HQBtkjA0Bk8sjysKt9wV71j/ALnrHLHr9PGY+I6Pxeplc7u/TF3p9fL42T0yoqlXp9fL42T0yoq6ceI5MuaCCCCaW5sUfx668BNZbM8U38WT/tJ/8U5bXi13dDMaE2eVwf4vPCKbvqwshdl6PgbK1mksZjdzV29Oo60Irze2zvs47l8jHn/tBy6zh7Fz3pXfj26515rz6/4n8DTit0QcGuD3uxBwBrVrnbedTeCbaXmQNjrT5GvVJcV4/FpmTYcZYSQK0zIIzy51Kuy+mw2l1oEZJOMhpdkOMBDs6Z6p543d16RhlJJv2ncCvrbV/wDln/Nqy4Vzc98Ns7pXCMu4xj46F1MLX0JzpmclTnm0V4SzK7/hPUs7Zr+W04FH/Q3gGfWcUaU1pgdp5Vi1Pua9pLLJxkRGlHNPcvbucEdons73Fwjewkk4WOBaDzFwqBzJY43HK32MsplhjPuIL2HDWhwkkDdUAV8hC1/C7ivlBnHhxj4mKoZqThOEdtFnrZeLZGRR8WGsjxZNJxOx0qXOO2o1U+2cJOMtcdp4oVZhGEuqHBooNmRzSymVsuvZ45YyWb9JogxXbaTJGxr45IcFGtDmB72gh1M9Ccjmm+Dj+Ps1ps5pxgj4yI0GKjO7bi3Upl0pLeEkIZPF8V+jmIeRxj8WMODgS7dUDIUUDgxaXxWlkrGEta446DIMIOIE7Mq6qe29t3/TS5Y92OvP1SIbUWywCjXYOLyeKirjXMbe6HYtNwmmNovEWRzY2xmWMFzWgSEYATV+3VYp9oJeX7S7FzA1qBTdpkrW+r9E8nHNi4ubkEvD3HNlKFrdBoN6eWF3LEY9STGz+U02n/5HisDeKE3EcVTk8WHYNPvZVrvU+wQNgF5RBrHthbWMvaHEZ7TqdmXMqIX99P8AGeKbx2ta8jHSmPBv20rSqRYb8dG20BzeMdaBSRxdQ6k1AA1qVNwys/0qdTGW/wBrS+ZjPd0M0gZxgnfHia0Nq2mQoP3ksqrOW962VtmwABry8OxGuI5HKmirFt05qVj1cplZZ6Bb7gp3rH/c9Y5YFb7gp3rH/c9Y5Z/kfpjb8T9d/wAMXen18vjZPTKiqVen18vjZPTKirbHiOfLmggggmkEEEEAEEEEGRNKGip/5RSyhtK7chToqkTWbFWp5hpltP5I54MVM6AZ5DaNtVO8vK5MPG/7KbOCK1A11I2ICZpBIINNaHmqo/yc3eaZZZUy6twonjZxhLakA10plU1NEp3HZ0/qiitTXUOnTTcD+qcEo3jtUd1hBqamvVTn0GWgRMsdRysjnmKVzIP6US3kdx6f1Tz7S0VzBIFaA9X6KXZre9rHMZIQ14GNodk6mgIHSquOwagk0BGHStBnU5bTVSIIcJJ5gOofv8k53XmDKYSeKfQQQVsQQQQQAQQQQAW+4Kd6x/3PWOWBW+4Kd6x/3PWOWH5H6Y6vxP13/DFXp9fL42T0yoy11r4J45Hu46mJ73UwaYnE0riTXzOPhvN++rx6k0nLoZ7vhlkFqfmd/O8376HzO/neb99P5MU/Bn6ZZV087gX0cRTTIbmn7uedVuvmcfDeb99D5nnw3m/fU5Zy/asenljzGIltXd0ce4q3k/a5Vfs8w7UkTvoCCXZHEKCuyhBoM+Zbn5nnw3m/fQ+Zx8N5v31PdPa+2/tY2Z5DW5nMgOdQZChz0yzA7U3HaaF1XFwAFMtda6DmC23zO/neb99D5nHw3m/fTuc9ljhlrhh+Okw1JoQ6hFMiHaHSuVdm5CbGCQHOdRmICjcyDpp5FuPmcfDeb99D5nfzvN++l3T2rty/aw7pX1Aa4kcnMgUJoatJppkOiqdbI7i3OAOLlUBAqKV3LZ/M4+G8376HzOPhvN++n3T2Vwyv/linSuwkNJcTShOlddgy0TTJ3Ofq4NIGwZEg82+mftW6+Z387zfvofM4+G8376XdL9iY39rCQvlqa1qBUaAEioI6yB1FAzvq2hJaaY3UoWHcMv8Ahbv5nHw3m/fQ+Zx8N5v30eJ9jWX3iwvGOz5TsgcOXdco0qKbVYNOWfX07VqvmcfDeb99D5nHw3m/fTxzxn2nPp5ZcTTLILU/M7+d5v30Pmd/O8376v5MUfBn6ZZb7gp3rH/c9Y5VXzO/neb99aS5rt4qFrMWKmLOlK1cTpU71j185cfDo/G6WWOVt9P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42863" y="-1576388"/>
            <a:ext cx="22955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" b="23636"/>
          <a:stretch/>
        </p:blipFill>
        <p:spPr bwMode="auto">
          <a:xfrm>
            <a:off x="7037211" y="1784394"/>
            <a:ext cx="1868966" cy="1907931"/>
          </a:xfrm>
          <a:prstGeom prst="rect">
            <a:avLst/>
          </a:prstGeom>
          <a:noFill/>
          <a:ln w="50800" cmpd="thickThin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298945" y="3672738"/>
            <a:ext cx="1345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Will Clayton</a:t>
            </a:r>
          </a:p>
          <a:p>
            <a:pPr algn="ctr"/>
            <a:r>
              <a:rPr lang="en-US" sz="1500" b="1" i="1" dirty="0" smtClean="0">
                <a:solidFill>
                  <a:prstClr val="black"/>
                </a:solidFill>
                <a:cs typeface="Arial" charset="0"/>
              </a:rPr>
              <a:t>1880-1966</a:t>
            </a:r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958" y="6266779"/>
            <a:ext cx="199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 Paul G. Hoffman</a:t>
            </a:r>
            <a:endParaRPr lang="en-US" b="1" i="1" dirty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en-US" sz="1500" b="1" i="1" dirty="0" smtClean="0">
                <a:solidFill>
                  <a:prstClr val="black"/>
                </a:solidFill>
                <a:cs typeface="Arial" charset="0"/>
              </a:rPr>
              <a:t>1891-1974</a:t>
            </a:r>
            <a:r>
              <a:rPr lang="en-US" b="1" i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122D-365D-4CDB-9952-581A89FB16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1607</Words>
  <Application>Microsoft Office PowerPoint</Application>
  <PresentationFormat>On-screen Show (4:3)</PresentationFormat>
  <Paragraphs>474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Office Theme</vt:lpstr>
      <vt:lpstr>1_Office Theme</vt:lpstr>
      <vt:lpstr>1_Default Design</vt:lpstr>
      <vt:lpstr>2_Default Design</vt:lpstr>
      <vt:lpstr>3_Default Design</vt:lpstr>
      <vt:lpstr>4_Default Design</vt:lpstr>
      <vt:lpstr>2_Office Theme</vt:lpstr>
      <vt:lpstr>3_Office Theme</vt:lpstr>
      <vt:lpstr>4_Office Theme</vt:lpstr>
      <vt:lpstr>5_Office Theme</vt:lpstr>
      <vt:lpstr>Extending the American Revolution Overseas:   Little-known Origins of U.S Foreign Assistance and Lessons for Today</vt:lpstr>
      <vt:lpstr>History Matters</vt:lpstr>
      <vt:lpstr>History Matters</vt:lpstr>
      <vt:lpstr>Agenda </vt:lpstr>
      <vt:lpstr>Foreign Aid History </vt:lpstr>
      <vt:lpstr> “Majestic Moment”  WW II &amp; Cold War transition    </vt:lpstr>
      <vt:lpstr>Franklin Roosevelt Four Freedoms Overseas 1941</vt:lpstr>
      <vt:lpstr>New Deal Innovators </vt:lpstr>
      <vt:lpstr>  Post-World War II Foreign Aid Advocates 1945-1950 </vt:lpstr>
      <vt:lpstr> Foreign Aid: 1950s Containing Communism USAID Predecessor Agencies  </vt:lpstr>
      <vt:lpstr>  Why USAID? 1958-1961  </vt:lpstr>
      <vt:lpstr> NEW DEVELOPMENT IDEAS 1960s</vt:lpstr>
      <vt:lpstr>Foreign Aid: 1960s</vt:lpstr>
      <vt:lpstr>Alliance for Progress Beginnings of USAID 1961 - 1963</vt:lpstr>
      <vt:lpstr>Foreign Aid:1961-2015 USAID History</vt:lpstr>
      <vt:lpstr>TELLING USAID STORY Different Approaches</vt:lpstr>
      <vt:lpstr>USAID Legacy  1961-2015</vt:lpstr>
      <vt:lpstr>USAID Legacy   </vt:lpstr>
      <vt:lpstr>Conclusions</vt:lpstr>
      <vt:lpstr>Recommendations</vt:lpstr>
      <vt:lpstr>Annex One </vt:lpstr>
      <vt:lpstr>USAID Field Missions “Bottom-up approach”  Country Studies 1960s-2010s</vt:lpstr>
      <vt:lpstr>Development Ideas 1960s – 2010s </vt:lpstr>
      <vt:lpstr>Development Strategies 1960s – 2010s </vt:lpstr>
      <vt:lpstr>Sectors &amp; Projects  1960s – 2010s</vt:lpstr>
      <vt:lpstr>Regions &amp; Countries “Follow the money” 1960s – 2010s </vt:lpstr>
      <vt:lpstr>Milestones    </vt:lpstr>
      <vt:lpstr>Milestones (CONT.)    </vt:lpstr>
      <vt:lpstr>Annex Two Foreign Aid History 1789-1950 </vt:lpstr>
      <vt:lpstr>Foreign Aid Origins </vt:lpstr>
      <vt:lpstr> “Majestic Moment” Foreign Aid “Begins” 1940s </vt:lpstr>
      <vt:lpstr>  Development Philosophers “Founding Fathers” </vt:lpstr>
      <vt:lpstr>Founding Fathers  American Development Ideas</vt:lpstr>
      <vt:lpstr>Echoing Jefferson  “…this ball of liberty will bounce around the world…” (1789) Foreign Aid: 21st Century </vt:lpstr>
      <vt:lpstr>Foreign Aid Pioneers </vt:lpstr>
      <vt:lpstr>Foreign Aid  </vt:lpstr>
      <vt:lpstr> Foreign Aid Rejected “A Connecticut Yankee in King Arthur’s Court” 1889  </vt:lpstr>
      <vt:lpstr>Foreign Aid Initiatives     </vt:lpstr>
      <vt:lpstr> Foreign Aid From WW II  to Cold War  1940s </vt:lpstr>
    </vt:vector>
  </TitlesOfParts>
  <Company>Institute for Justice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Alex Shakow</cp:lastModifiedBy>
  <cp:revision>291</cp:revision>
  <cp:lastPrinted>2015-01-22T22:18:28Z</cp:lastPrinted>
  <dcterms:created xsi:type="dcterms:W3CDTF">2014-12-22T16:53:20Z</dcterms:created>
  <dcterms:modified xsi:type="dcterms:W3CDTF">2015-01-26T15:06:47Z</dcterms:modified>
</cp:coreProperties>
</file>