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5" r:id="rId31"/>
  </p:sldIdLst>
  <p:sldSz cx="12192000" cy="6858000"/>
  <p:notesSz cx="6858000" cy="9144000"/>
  <p:embeddedFontLst>
    <p:embeddedFont>
      <p:font typeface="Cabin" panose="020B08030502020200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Questrial" panose="02000000000000000000" pitchFamily="2"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7596E7-14D8-48ED-9E5C-43A7A0940B88}">
  <a:tblStyle styleId="{9A7596E7-14D8-48ED-9E5C-43A7A0940B88}" styleName="Table_0"/>
  <a:tblStyle styleId="{7A89850C-A26C-4A8D-A9FF-A69ADA9BF13F}"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rgbClr val="FFFFFF"/>
      </a:tcTxStyle>
      <a:tcStyle>
        <a:tcBdr/>
        <a:fill>
          <a:solidFill>
            <a:srgbClr val="4F81BD"/>
          </a:solidFill>
        </a:fill>
      </a:tcStyle>
    </a:lastCol>
    <a:firstCol>
      <a:tcTxStyle b="on" i="off">
        <a:font>
          <a:latin typeface="Calibri"/>
          <a:ea typeface="Calibri"/>
          <a:cs typeface="Calibri"/>
        </a:font>
        <a:srgbClr val="FFFFFF"/>
      </a:tcTxStyle>
      <a:tcStyle>
        <a:tcBdr/>
        <a:fill>
          <a:solidFill>
            <a:srgbClr val="4F81BD"/>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med" len="med"/>
              <a:tailEnd type="none" w="med" len="med"/>
            </a:ln>
          </a:top>
        </a:tcBdr>
        <a:fill>
          <a:solidFill>
            <a:srgbClr val="4F81BD"/>
          </a:solidFill>
        </a:fill>
      </a:tcStyle>
    </a:lastRow>
    <a:firstRow>
      <a:tcTxStyle b="on" i="off">
        <a:font>
          <a:latin typeface="Calibri"/>
          <a:ea typeface="Calibri"/>
          <a:cs typeface="Calibri"/>
        </a:font>
        <a:srgbClr val="FFFFFF"/>
      </a:tcTxStyle>
      <a:tcStyle>
        <a:tcBdr>
          <a:bottom>
            <a:ln w="38100" cap="flat" cmpd="sng">
              <a:solidFill>
                <a:srgbClr val="FFFFFF"/>
              </a:solidFill>
              <a:prstDash val="solid"/>
              <a:round/>
              <a:headEnd type="none" w="med" len="med"/>
              <a:tailEnd type="none" w="med" len="med"/>
            </a:ln>
          </a:bottom>
        </a:tcBdr>
        <a:fill>
          <a:solidFill>
            <a:srgbClr val="4F81B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7776" autoAdjust="0"/>
  </p:normalViewPr>
  <p:slideViewPr>
    <p:cSldViewPr snapToGrid="0">
      <p:cViewPr varScale="1">
        <p:scale>
          <a:sx n="86" d="100"/>
          <a:sy n="86" d="100"/>
        </p:scale>
        <p:origin x="21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80506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pro.arcgis.com/en/pro-app/tool-reference/spatial-analyst/kernel-density.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658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8" name="Shape 1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96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797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30 years, USAID has been trying to compare countries and figure out where needs were most severe. After a series of food crises and severe famines in Ethiopia and the Sahel, there was a clear recognition that of one simple premise: famine doesn’t happen overnight. People don’t just start dying from food insecurity – it takes weeks  even with zero food and months with constrained access to food. Doesn’t that give us some way to know about it in advance and hopefully, prevent it or at least mitigate it?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Nearly three decades on, thousands of people have been worked on this question as part of the FEWS network. The science and technology has improved hugely over the last 30 years. When I started on this project in 1992, we had top technology – modems we left on overnight, with the hope it would successfully download a simple satellite image over the phone lines. Color printers were also a hallmark (unlike this map) of our advanced technology.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Vast amounts of progress made. I will share some of the advances in the science, then describe why it is still mostly an art, and how famine can still happen. After the break, I will give you an exercise to see for yourself what we know – and what we might still miss.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4" name="Shape 16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547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4627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69850" algn="l" rtl="0">
              <a:spcBef>
                <a:spcPts val="0"/>
              </a:spcBef>
              <a:buClr>
                <a:schemeClr val="dk1"/>
              </a:buClr>
              <a:buSzPct val="100000"/>
              <a:buFont typeface="Arial"/>
              <a:buNone/>
            </a:pPr>
            <a:r>
              <a:rPr lang="en-US" sz="1100" dirty="0">
                <a:solidFill>
                  <a:srgbClr val="1F497D"/>
                </a:solidFill>
                <a:highlight>
                  <a:srgbClr val="FFFFFF"/>
                </a:highlight>
              </a:rPr>
              <a:t>Many people associate FEWS NET with early use of remote sensing, including the first operational use of NDVI. However the science partners have continued to push out a range of new an innovative tools in recent years including: CHIRPS, </a:t>
            </a:r>
            <a:r>
              <a:rPr lang="en-US" sz="1100" dirty="0" err="1">
                <a:solidFill>
                  <a:srgbClr val="1F497D"/>
                </a:solidFill>
                <a:highlight>
                  <a:srgbClr val="FFFFFF"/>
                </a:highlight>
              </a:rPr>
              <a:t>eTA</a:t>
            </a:r>
            <a:r>
              <a:rPr lang="en-US" sz="1100" dirty="0">
                <a:solidFill>
                  <a:srgbClr val="1F497D"/>
                </a:solidFill>
                <a:highlight>
                  <a:srgbClr val="FFFFFF"/>
                </a:highlight>
              </a:rPr>
              <a:t>, surface water availability estimation, and waterhole monitoring. Many of these new products can be found in the maps books for South and Ethiopia that we published over the last year</a:t>
            </a:r>
          </a:p>
          <a:p>
            <a:pPr marL="0" marR="0" lvl="0" indent="-69850" algn="l" rtl="0">
              <a:spcBef>
                <a:spcPts val="0"/>
              </a:spcBef>
              <a:buClr>
                <a:schemeClr val="dk1"/>
              </a:buClr>
              <a:buSzPct val="100000"/>
              <a:buFont typeface="Arial"/>
              <a:buNone/>
            </a:pPr>
            <a:r>
              <a:rPr lang="en-US" sz="1100" dirty="0">
                <a:solidFill>
                  <a:srgbClr val="1F497D"/>
                </a:solidFill>
                <a:highlight>
                  <a:srgbClr val="FFFFFF"/>
                </a:highlight>
                <a:latin typeface="Arial"/>
                <a:ea typeface="Arial"/>
                <a:cs typeface="Arial"/>
                <a:sym typeface="Arial"/>
              </a:rPr>
              <a:t>·</a:t>
            </a:r>
            <a:r>
              <a:rPr lang="en-US" sz="700" dirty="0">
                <a:solidFill>
                  <a:srgbClr val="1F497D"/>
                </a:solidFill>
                <a:highlight>
                  <a:srgbClr val="FFFFFF"/>
                </a:highlight>
                <a:latin typeface="Times New Roman"/>
                <a:ea typeface="Times New Roman"/>
                <a:cs typeface="Times New Roman"/>
                <a:sym typeface="Times New Roman"/>
              </a:rPr>
              <a:t>         </a:t>
            </a:r>
            <a:r>
              <a:rPr lang="en-US" sz="1100" dirty="0">
                <a:solidFill>
                  <a:srgbClr val="1F497D"/>
                </a:solidFill>
                <a:highlight>
                  <a:srgbClr val="FFFFFF"/>
                </a:highlight>
              </a:rPr>
              <a:t>USGS has been assisting us for the past 3 years to estimate area planted at sentinel sites using high res imagery in South Sudan and Yemen (example attached)</a:t>
            </a:r>
          </a:p>
          <a:p>
            <a:pPr marL="0" marR="0" lvl="0" indent="-69850" algn="l" rtl="0">
              <a:spcBef>
                <a:spcPts val="0"/>
              </a:spcBef>
              <a:buClr>
                <a:schemeClr val="dk1"/>
              </a:buClr>
              <a:buSzPct val="100000"/>
              <a:buFont typeface="Arial"/>
              <a:buNone/>
            </a:pPr>
            <a:r>
              <a:rPr lang="en-US" sz="1100" dirty="0">
                <a:solidFill>
                  <a:srgbClr val="1F497D"/>
                </a:solidFill>
                <a:highlight>
                  <a:srgbClr val="FFFFFF"/>
                </a:highlight>
                <a:latin typeface="Arial"/>
                <a:ea typeface="Arial"/>
                <a:cs typeface="Arial"/>
                <a:sym typeface="Arial"/>
              </a:rPr>
              <a:t>·</a:t>
            </a:r>
            <a:r>
              <a:rPr lang="en-US" sz="700" dirty="0">
                <a:solidFill>
                  <a:srgbClr val="1F497D"/>
                </a:solidFill>
                <a:highlight>
                  <a:srgbClr val="FFFFFF"/>
                </a:highlight>
                <a:latin typeface="Times New Roman"/>
                <a:ea typeface="Times New Roman"/>
                <a:cs typeface="Times New Roman"/>
                <a:sym typeface="Times New Roman"/>
              </a:rPr>
              <a:t>         </a:t>
            </a:r>
            <a:r>
              <a:rPr lang="en-US" sz="1100" dirty="0">
                <a:solidFill>
                  <a:srgbClr val="1F497D"/>
                </a:solidFill>
                <a:highlight>
                  <a:srgbClr val="FFFFFF"/>
                </a:highlight>
              </a:rPr>
              <a:t>We are currently working with USGS and UMD on a national scale planted area estimation activity in South Sudan based on Landsat.</a:t>
            </a:r>
          </a:p>
          <a:p>
            <a:pPr marL="0" marR="0" lvl="0" indent="0" algn="l" rtl="0">
              <a:spcBef>
                <a:spcPts val="0"/>
              </a:spcBef>
              <a:buSzPct val="25000"/>
              <a:buNone/>
            </a:pPr>
            <a:endParaRPr dirty="0"/>
          </a:p>
        </p:txBody>
      </p:sp>
      <p:sp>
        <p:nvSpPr>
          <p:cNvPr id="185" name="Shape 1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855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5" name="Shape 1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7995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(See Animation) </a:t>
            </a:r>
            <a:r>
              <a:rPr lang="en-US" sz="1200" b="0" i="0" u="none" strike="noStrike" cap="none" dirty="0">
                <a:solidFill>
                  <a:schemeClr val="dk1"/>
                </a:solidFill>
                <a:latin typeface="Calibri"/>
                <a:ea typeface="Calibri"/>
                <a:cs typeface="Calibri"/>
                <a:sym typeface="Calibri"/>
              </a:rPr>
              <a:t>Over the years FEWS NET has built up a body of contextual/historical information across the key sectors of </a:t>
            </a:r>
            <a:r>
              <a:rPr lang="en-US" sz="1200" b="0" i="0" u="none" strike="noStrike" cap="none" dirty="0" err="1">
                <a:solidFill>
                  <a:schemeClr val="dk1"/>
                </a:solidFill>
                <a:latin typeface="Calibri"/>
                <a:ea typeface="Calibri"/>
                <a:cs typeface="Calibri"/>
                <a:sym typeface="Calibri"/>
              </a:rPr>
              <a:t>agroclimatology</a:t>
            </a:r>
            <a:r>
              <a:rPr lang="en-US" sz="1200" b="0" i="0" u="none" strike="noStrike" cap="none" dirty="0">
                <a:solidFill>
                  <a:schemeClr val="dk1"/>
                </a:solidFill>
                <a:latin typeface="Calibri"/>
                <a:ea typeface="Calibri"/>
                <a:cs typeface="Calibri"/>
                <a:sym typeface="Calibri"/>
              </a:rPr>
              <a:t>, markets and trade, livelihoods, and nutrition.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For ex:  historical price data across countries; </a:t>
            </a:r>
            <a:r>
              <a:rPr lang="en-US" sz="1200" b="0" i="0" u="none" strike="noStrike" cap="none" dirty="0" err="1">
                <a:solidFill>
                  <a:schemeClr val="dk1"/>
                </a:solidFill>
                <a:latin typeface="Calibri"/>
                <a:ea typeface="Calibri"/>
                <a:cs typeface="Calibri"/>
                <a:sym typeface="Calibri"/>
              </a:rPr>
              <a:t>agroclimatology</a:t>
            </a:r>
            <a:r>
              <a:rPr lang="en-US" sz="1200" b="0" i="0" u="none" strike="noStrike" cap="none" dirty="0">
                <a:solidFill>
                  <a:schemeClr val="dk1"/>
                </a:solidFill>
                <a:latin typeface="Calibri"/>
                <a:ea typeface="Calibri"/>
                <a:cs typeface="Calibri"/>
                <a:sym typeface="Calibri"/>
              </a:rPr>
              <a:t> data, livelihoods maps and profiles, nutrition surveys.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6542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8197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As part of its scenario development methodology, FEWS NET analysts look at livelihoods in a given country or zone to understand how people normally live (the baseline) and what options, or coping strategies, they have in the event of a shock.</a:t>
            </a:r>
          </a:p>
          <a:p>
            <a:pPr marL="0" marR="0" lvl="0" indent="0" algn="l" rtl="0">
              <a:spcBef>
                <a:spcPts val="0"/>
              </a:spcBef>
              <a:buSzPct val="25000"/>
              <a:buNone/>
            </a:pPr>
            <a:endParaRPr lang="en-US" dirty="0"/>
          </a:p>
          <a:p>
            <a:pPr marL="0" marR="0" lvl="0" indent="0" algn="l" rtl="0">
              <a:spcBef>
                <a:spcPts val="0"/>
              </a:spcBef>
              <a:buSzPct val="25000"/>
              <a:buNone/>
            </a:pPr>
            <a:r>
              <a:rPr lang="en-US" dirty="0"/>
              <a:t>Take a few minutes to read the description of LHZ8. </a:t>
            </a:r>
          </a:p>
        </p:txBody>
      </p:sp>
      <p:sp>
        <p:nvSpPr>
          <p:cNvPr id="233" name="Shape 2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0320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Conflict erupted in Dec 2013. Look at conflict heat maps showing the intensity and number of conflicts. </a:t>
            </a:r>
          </a:p>
          <a:p>
            <a:pPr marL="0" marR="0" lvl="0" indent="0" algn="l" rtl="0">
              <a:spcBef>
                <a:spcPts val="0"/>
              </a:spcBef>
              <a:buSzPct val="25000"/>
              <a:buNone/>
            </a:pPr>
            <a:endParaRPr dirty="0"/>
          </a:p>
          <a:p>
            <a:pPr marL="0" marR="0" lvl="0" indent="0" algn="l" rtl="0">
              <a:spcBef>
                <a:spcPts val="0"/>
              </a:spcBef>
              <a:buSzPct val="25000"/>
              <a:buNone/>
            </a:pPr>
            <a:r>
              <a:rPr lang="en-US" dirty="0"/>
              <a:t>The Armed Conflict Location &amp; Event Data Project (ACLED) is a publicly available conflict event dataset designed for disaggregated conflict analysis and crisis mapping. This dataset contains information on the dates and locations of all reported political violence events in over 50 developing countries, with a focus on Africa. The data are drawn from news reports, publications by civil society and human rights </a:t>
            </a:r>
            <a:r>
              <a:rPr lang="en-US" dirty="0" err="1"/>
              <a:t>organisations</a:t>
            </a:r>
            <a:r>
              <a:rPr lang="en-US" dirty="0"/>
              <a:t>, and security updates from international </a:t>
            </a:r>
            <a:r>
              <a:rPr lang="en-US" dirty="0" err="1"/>
              <a:t>organisations</a:t>
            </a:r>
            <a:r>
              <a:rPr lang="en-US" dirty="0"/>
              <a:t>. </a:t>
            </a:r>
          </a:p>
          <a:p>
            <a:pPr marL="0" marR="0" lvl="0" indent="0" algn="l" rtl="0">
              <a:spcBef>
                <a:spcPts val="0"/>
              </a:spcBef>
              <a:buSzPct val="25000"/>
              <a:buNone/>
            </a:pPr>
            <a:endParaRPr dirty="0"/>
          </a:p>
          <a:p>
            <a:pPr lvl="0" rtl="0">
              <a:lnSpc>
                <a:spcPct val="115000"/>
              </a:lnSpc>
              <a:spcBef>
                <a:spcPts val="0"/>
              </a:spcBef>
              <a:buClr>
                <a:schemeClr val="dk1"/>
              </a:buClr>
              <a:buSzPct val="100000"/>
              <a:buFont typeface="Arial"/>
              <a:buNone/>
            </a:pPr>
            <a:r>
              <a:rPr lang="en-US" sz="1100" dirty="0">
                <a:solidFill>
                  <a:srgbClr val="1F497D"/>
                </a:solidFill>
                <a:highlight>
                  <a:srgbClr val="FFFFFF"/>
                </a:highlight>
              </a:rPr>
              <a:t>The maps are produced by plotting the latitude &amp; longitude coordinates for ACLED events. We then use </a:t>
            </a:r>
            <a:r>
              <a:rPr lang="en-US" sz="1100" u="sng" dirty="0">
                <a:solidFill>
                  <a:srgbClr val="1155CC"/>
                </a:solidFill>
                <a:highlight>
                  <a:srgbClr val="FFFFFF"/>
                </a:highlight>
                <a:hlinkClick r:id="rId3"/>
              </a:rPr>
              <a:t>Kernel Density</a:t>
            </a:r>
            <a:r>
              <a:rPr lang="en-US" sz="1100" dirty="0">
                <a:solidFill>
                  <a:srgbClr val="1F497D"/>
                </a:solidFill>
                <a:highlight>
                  <a:srgbClr val="FFFFFF"/>
                </a:highlight>
              </a:rPr>
              <a:t>, which is a point density analysis tool. The tool creates a grid of equally sized square pixels. It then counts the total number of points located within a radius of each pixel, in this case we used a 50km search radius. During counting, the points closer to a pixel are given a higher weight, and have a greater impact on the count. Points on the edges of the search radius will have a lower impact on the count. The count for each pixel is divided by the search area, resulting in a count-per-unit area. The resulting values are then visualized using a color scale. The maps are not population density based.</a:t>
            </a:r>
          </a:p>
          <a:p>
            <a:pPr lvl="0" rtl="0">
              <a:lnSpc>
                <a:spcPct val="115000"/>
              </a:lnSpc>
              <a:spcBef>
                <a:spcPts val="0"/>
              </a:spcBef>
              <a:buClr>
                <a:schemeClr val="dk1"/>
              </a:buClr>
              <a:buSzPct val="100000"/>
              <a:buFont typeface="Arial"/>
              <a:buNone/>
            </a:pPr>
            <a:r>
              <a:rPr lang="en-US" sz="1100" dirty="0">
                <a:solidFill>
                  <a:srgbClr val="1F497D"/>
                </a:solidFill>
                <a:highlight>
                  <a:srgbClr val="FFFFFF"/>
                </a:highlight>
              </a:rPr>
              <a:t> </a:t>
            </a:r>
          </a:p>
          <a:p>
            <a:pPr lvl="0" rtl="0">
              <a:spcBef>
                <a:spcPts val="0"/>
              </a:spcBef>
              <a:buSzPct val="91666"/>
              <a:buNone/>
            </a:pPr>
            <a:r>
              <a:rPr lang="en-US" dirty="0"/>
              <a:t>The Armed Conflict Location &amp; Event Data Project (ACLED) is a publicly available conflict event dataset designed for disaggregated conflict analysis and crisis mapping. This dataset contains information on the dates and locations of all reported political violence events in over 50 developing countries, with a focus on Africa. The data are drawn from news reports, publications by civil society and human rights </a:t>
            </a:r>
            <a:r>
              <a:rPr lang="en-US" dirty="0" err="1"/>
              <a:t>organisations</a:t>
            </a:r>
            <a:r>
              <a:rPr lang="en-US" dirty="0"/>
              <a:t>, and security updates from international </a:t>
            </a:r>
            <a:r>
              <a:rPr lang="en-US" dirty="0" err="1"/>
              <a:t>organisations</a:t>
            </a:r>
            <a:r>
              <a:rPr lang="en-US" dirty="0"/>
              <a:t>. </a:t>
            </a:r>
          </a:p>
          <a:p>
            <a:pPr lvl="0" rtl="0">
              <a:spcBef>
                <a:spcPts val="0"/>
              </a:spcBef>
              <a:buSzPct val="91666"/>
              <a:buNone/>
            </a:pPr>
            <a:endParaRPr dirty="0"/>
          </a:p>
          <a:p>
            <a:pPr lvl="0" rtl="0">
              <a:spcBef>
                <a:spcPts val="0"/>
              </a:spcBef>
              <a:buSzPct val="91666"/>
              <a:buNone/>
            </a:pPr>
            <a:r>
              <a:rPr lang="en-US" dirty="0"/>
              <a:t>Identify drivers of conflict for effective peace-building and conflict mitigation. For example, by determining whether violence is </a:t>
            </a:r>
            <a:r>
              <a:rPr lang="en-US" dirty="0" err="1"/>
              <a:t>centred</a:t>
            </a:r>
            <a:r>
              <a:rPr lang="en-US" dirty="0"/>
              <a:t> around resource deposits, border lands, contested areas, zones of higher or lower poverty, or areas of particular livelihood strategies or vulnerabilities</a:t>
            </a:r>
          </a:p>
          <a:p>
            <a:pPr lvl="0" rtl="0">
              <a:spcBef>
                <a:spcPts val="0"/>
              </a:spcBef>
              <a:buSzPct val="91666"/>
              <a:buNone/>
            </a:pPr>
            <a:endParaRPr dirty="0"/>
          </a:p>
          <a:p>
            <a:pPr lvl="0" rtl="0">
              <a:spcBef>
                <a:spcPts val="0"/>
              </a:spcBef>
              <a:buSzPct val="91666"/>
              <a:buNone/>
            </a:pPr>
            <a:r>
              <a:rPr lang="en-US" dirty="0">
                <a:solidFill>
                  <a:srgbClr val="666666"/>
                </a:solidFill>
                <a:highlight>
                  <a:srgbClr val="F5F5F5"/>
                </a:highlight>
                <a:latin typeface="Arial"/>
                <a:ea typeface="Arial"/>
                <a:cs typeface="Arial"/>
                <a:sym typeface="Arial"/>
              </a:rPr>
              <a:t>As of early 2016, ACLED has recorded over 100,000 individual events, with ongoing data collection focused on Africa and ten countries in South and Southeast Asia. The data can be used for medium- and long-term analysis and mapping of political violence across developing countries through use of historical data from 1997, as well as informing humanitarian and development work in crisis and conflict-affected contexts through </a:t>
            </a:r>
            <a:r>
              <a:rPr lang="en-US" dirty="0" err="1">
                <a:solidFill>
                  <a:srgbClr val="666666"/>
                </a:solidFill>
                <a:highlight>
                  <a:srgbClr val="F5F5F5"/>
                </a:highlight>
                <a:latin typeface="Arial"/>
                <a:ea typeface="Arial"/>
                <a:cs typeface="Arial"/>
                <a:sym typeface="Arial"/>
              </a:rPr>
              <a:t>realtime</a:t>
            </a:r>
            <a:r>
              <a:rPr lang="en-US" dirty="0">
                <a:solidFill>
                  <a:srgbClr val="666666"/>
                </a:solidFill>
                <a:highlight>
                  <a:srgbClr val="F5F5F5"/>
                </a:highlight>
                <a:latin typeface="Arial"/>
                <a:ea typeface="Arial"/>
                <a:cs typeface="Arial"/>
                <a:sym typeface="Arial"/>
              </a:rPr>
              <a:t> data updates and reports. ACLED data show that political violence rates have remained relatively stable in the past seventeen years, despite the waning of civil wars across the developing world. ACLED seeks to support research and work devoted to understanding, predicting and reducing levels of political violence.</a:t>
            </a:r>
          </a:p>
          <a:p>
            <a:pPr lvl="0" rtl="0">
              <a:spcBef>
                <a:spcPts val="0"/>
              </a:spcBef>
              <a:buSzPct val="91666"/>
              <a:buNone/>
            </a:pPr>
            <a:endParaRPr dirty="0"/>
          </a:p>
          <a:p>
            <a:pPr lvl="0" rtl="0">
              <a:lnSpc>
                <a:spcPct val="115000"/>
              </a:lnSpc>
              <a:spcBef>
                <a:spcPts val="0"/>
              </a:spcBef>
              <a:buClr>
                <a:schemeClr val="dk1"/>
              </a:buClr>
              <a:buSzPct val="100000"/>
              <a:buFont typeface="Arial"/>
              <a:buNone/>
            </a:pPr>
            <a:endParaRPr sz="1100" dirty="0">
              <a:solidFill>
                <a:srgbClr val="1F497D"/>
              </a:solidFill>
              <a:highlight>
                <a:srgbClr val="FFFFFF"/>
              </a:highlight>
            </a:endParaRPr>
          </a:p>
          <a:p>
            <a:pPr lvl="0" rtl="0">
              <a:lnSpc>
                <a:spcPct val="115000"/>
              </a:lnSpc>
              <a:spcBef>
                <a:spcPts val="0"/>
              </a:spcBef>
              <a:buClr>
                <a:schemeClr val="dk1"/>
              </a:buClr>
              <a:buSzPct val="100000"/>
              <a:buFont typeface="Arial"/>
              <a:buNone/>
            </a:pPr>
            <a:r>
              <a:rPr lang="en-US" sz="1100" dirty="0">
                <a:solidFill>
                  <a:srgbClr val="1F497D"/>
                </a:solidFill>
                <a:highlight>
                  <a:srgbClr val="FFFFFF"/>
                </a:highlight>
              </a:rPr>
              <a:t> </a:t>
            </a:r>
          </a:p>
          <a:p>
            <a:pPr marL="0" marR="0" lvl="0" indent="0" algn="l" rtl="0">
              <a:spcBef>
                <a:spcPts val="0"/>
              </a:spcBef>
              <a:buSzPct val="25000"/>
              <a:buNone/>
            </a:pPr>
            <a:endParaRPr dirty="0"/>
          </a:p>
        </p:txBody>
      </p:sp>
      <p:sp>
        <p:nvSpPr>
          <p:cNvPr id="246" name="Shape 24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69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Goal: Better understanding of wide range of early warning tools policy makers and program managers alike should use to create momentum for early action/response in order to mitigate potential crises, both natural and man-made</a:t>
            </a:r>
          </a:p>
          <a:p>
            <a:pPr marL="228600" marR="0" lvl="0" indent="-228600" algn="l" rtl="0">
              <a:lnSpc>
                <a:spcPct val="80000"/>
              </a:lnSpc>
              <a:spcBef>
                <a:spcPts val="0"/>
              </a:spcBef>
              <a:spcAft>
                <a:spcPts val="0"/>
              </a:spcAft>
              <a:buClr>
                <a:schemeClr val="dk1"/>
              </a:buClr>
              <a:buSzPct val="100000"/>
              <a:buFont typeface="Arial"/>
              <a:buChar char="•"/>
            </a:pPr>
            <a:endParaRPr lang="en-US" sz="1200" b="0" i="0" u="none" strike="noStrike" cap="none" dirty="0">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Greater understanding of vulnerabilities </a:t>
            </a:r>
          </a:p>
          <a:p>
            <a:pPr marL="228600" marR="0" lvl="0" indent="-228600" algn="l" rtl="0">
              <a:lnSpc>
                <a:spcPct val="80000"/>
              </a:lnSpc>
              <a:spcBef>
                <a:spcPts val="100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Political, institutional, organizational barriers impede early action</a:t>
            </a:r>
          </a:p>
          <a:p>
            <a:pPr marL="228600" marR="0" lvl="0" indent="-228600" algn="l" rtl="0">
              <a:lnSpc>
                <a:spcPct val="80000"/>
              </a:lnSpc>
              <a:spcBef>
                <a:spcPts val="100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With climate change--increasing number of weather-related severe events with likely longer duration and greater intensity-shocks and stressors are not anomalies</a:t>
            </a:r>
          </a:p>
          <a:p>
            <a:pPr marL="228600" marR="0" lvl="0" indent="-228600" algn="l" rtl="0">
              <a:lnSpc>
                <a:spcPct val="80000"/>
              </a:lnSpc>
              <a:spcBef>
                <a:spcPts val="100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Natural disaster may not lead to conflict, but</a:t>
            </a:r>
          </a:p>
          <a:p>
            <a:pPr lvl="0">
              <a:spcBef>
                <a:spcPts val="0"/>
              </a:spcBef>
              <a:buNone/>
            </a:pPr>
            <a:endParaRPr dirty="0"/>
          </a:p>
        </p:txBody>
      </p:sp>
      <p:sp>
        <p:nvSpPr>
          <p:cNvPr id="100" name="Shape 1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031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t>Ask students to list some livelihood</a:t>
            </a:r>
            <a:r>
              <a:rPr lang="en-US" baseline="0" dirty="0"/>
              <a:t> factors that might be impacted in LHZ 8. (On a white board if available) Then show my list to see if they match.</a:t>
            </a:r>
            <a:endParaRPr dirty="0"/>
          </a:p>
        </p:txBody>
      </p:sp>
      <p:sp>
        <p:nvSpPr>
          <p:cNvPr id="259" name="Shape 25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3596619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t>Can we use advanced tools to track effects of conflict on food production?</a:t>
            </a:r>
          </a:p>
          <a:p>
            <a:pPr lvl="0">
              <a:spcBef>
                <a:spcPts val="0"/>
              </a:spcBef>
              <a:buNone/>
            </a:pPr>
            <a:endParaRPr lang="en-US" dirty="0"/>
          </a:p>
          <a:p>
            <a:pPr lvl="0">
              <a:spcBef>
                <a:spcPts val="0"/>
              </a:spcBef>
              <a:buNone/>
            </a:pPr>
            <a:r>
              <a:rPr lang="en-US" dirty="0"/>
              <a:t>Imagery from July 2014 was divided into a 100 meter dot grid and interpreted by staff at the USGS Earth Resources Observation and Science (EROS) Center in Sioux Falls, SD. Each grid dot was classified as not cultivated, cultivated this year, cultivated this year but no crops growing, fallow, or settlement (Figure 2). A similar analysis was conducted using imagery from June 2012 (a relatively normal year for cropping) (Figure 1). The two sets of results were then compared to assess whether any changes to cropped area had occurred.  A comparison of the 2012 and 2014 indicates that planted area has declined by roughly 30 percent (Table 1). In addition, during image interpretation, fields were classified as cultivated if any crops were present, even if only a small portion of the grid square was planted or crop conditions were poor. Therefore, the 30% decline in planted areas is likely to be a conservative estimate. These results are generally consistent with July field interviews</a:t>
            </a:r>
          </a:p>
        </p:txBody>
      </p:sp>
      <p:sp>
        <p:nvSpPr>
          <p:cNvPr id="266" name="Shape 26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1922266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Attempts to track market disruptions</a:t>
            </a:r>
            <a:r>
              <a:rPr lang="en-US" sz="1200" b="0" i="0" u="none" strike="noStrike" cap="none" baseline="0" dirty="0">
                <a:solidFill>
                  <a:schemeClr val="dk1"/>
                </a:solidFill>
                <a:latin typeface="Calibri"/>
                <a:ea typeface="Calibri"/>
                <a:cs typeface="Calibri"/>
                <a:sym typeface="Calibri"/>
              </a:rPr>
              <a:t> – key to understanding </a:t>
            </a:r>
            <a:r>
              <a:rPr lang="en-US" sz="1200" b="0" i="0" u="none" strike="noStrike" cap="none" baseline="0" dirty="0" err="1">
                <a:solidFill>
                  <a:schemeClr val="dk1"/>
                </a:solidFill>
                <a:latin typeface="Calibri"/>
                <a:ea typeface="Calibri"/>
                <a:cs typeface="Calibri"/>
                <a:sym typeface="Calibri"/>
              </a:rPr>
              <a:t>abilty</a:t>
            </a:r>
            <a:r>
              <a:rPr lang="en-US" sz="1200" b="0" i="0" u="none" strike="noStrike" cap="none" baseline="0" dirty="0">
                <a:solidFill>
                  <a:schemeClr val="dk1"/>
                </a:solidFill>
                <a:latin typeface="Calibri"/>
                <a:ea typeface="Calibri"/>
                <a:cs typeface="Calibri"/>
                <a:sym typeface="Calibri"/>
              </a:rPr>
              <a:t> to access food through markets.</a:t>
            </a:r>
            <a:endParaRPr sz="1200" b="0" i="0" u="none" strike="noStrike" cap="none" dirty="0">
              <a:solidFill>
                <a:schemeClr val="dk1"/>
              </a:solidFill>
              <a:latin typeface="Calibri"/>
              <a:ea typeface="Calibri"/>
              <a:cs typeface="Calibri"/>
              <a:sym typeface="Calibri"/>
            </a:endParaRPr>
          </a:p>
        </p:txBody>
      </p:sp>
      <p:sp>
        <p:nvSpPr>
          <p:cNvPr id="274" name="Shape 27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7737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t>Prices are a great indicator – not</a:t>
            </a:r>
            <a:r>
              <a:rPr lang="en-US" baseline="0" dirty="0"/>
              <a:t> just basic food prices, but things like prices of gasoline and the exchange rate.</a:t>
            </a:r>
            <a:endParaRPr dirty="0"/>
          </a:p>
        </p:txBody>
      </p:sp>
      <p:sp>
        <p:nvSpPr>
          <p:cNvPr id="283" name="Shape 28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3267648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sz="1200" dirty="0">
                <a:solidFill>
                  <a:srgbClr val="FFFFFF"/>
                </a:solidFill>
                <a:latin typeface="Arial"/>
                <a:ea typeface="Arial"/>
                <a:cs typeface="Arial"/>
                <a:sym typeface="Arial"/>
              </a:rPr>
              <a:t>New crowdsourcing technology</a:t>
            </a:r>
            <a:r>
              <a:rPr lang="en-US" sz="1200" baseline="0" dirty="0">
                <a:solidFill>
                  <a:srgbClr val="FFFFFF"/>
                </a:solidFill>
                <a:latin typeface="Arial"/>
                <a:ea typeface="Arial"/>
                <a:cs typeface="Arial"/>
                <a:sym typeface="Arial"/>
              </a:rPr>
              <a:t> – same one used to try to find the Malaysian Airliner in the ocean.</a:t>
            </a:r>
          </a:p>
          <a:p>
            <a:pPr lvl="0">
              <a:spcBef>
                <a:spcPts val="0"/>
              </a:spcBef>
              <a:buNone/>
            </a:pPr>
            <a:endParaRPr lang="en-US" sz="1200" dirty="0">
              <a:solidFill>
                <a:srgbClr val="FFFFFF"/>
              </a:solidFill>
              <a:latin typeface="Arial"/>
              <a:ea typeface="Arial"/>
              <a:cs typeface="Arial"/>
              <a:sym typeface="Arial"/>
            </a:endParaRPr>
          </a:p>
          <a:p>
            <a:pPr lvl="0">
              <a:spcBef>
                <a:spcPts val="0"/>
              </a:spcBef>
              <a:buNone/>
            </a:pPr>
            <a:r>
              <a:rPr lang="en-US" sz="1100" dirty="0">
                <a:solidFill>
                  <a:srgbClr val="222222"/>
                </a:solidFill>
                <a:latin typeface="Arial"/>
                <a:ea typeface="Arial"/>
                <a:cs typeface="Arial"/>
                <a:sym typeface="Arial"/>
              </a:rPr>
              <a:t>FEWS NET partnered with </a:t>
            </a:r>
            <a:r>
              <a:rPr lang="en-US" sz="1100" dirty="0" err="1">
                <a:solidFill>
                  <a:srgbClr val="222222"/>
                </a:solidFill>
                <a:latin typeface="Arial"/>
                <a:ea typeface="Arial"/>
                <a:cs typeface="Arial"/>
                <a:sym typeface="Arial"/>
              </a:rPr>
              <a:t>Tomnod</a:t>
            </a:r>
            <a:r>
              <a:rPr lang="en-US" sz="1100" dirty="0">
                <a:solidFill>
                  <a:srgbClr val="222222"/>
                </a:solidFill>
                <a:latin typeface="Arial"/>
                <a:ea typeface="Arial"/>
                <a:cs typeface="Arial"/>
                <a:sym typeface="Arial"/>
              </a:rPr>
              <a:t> to use the power of crowdsourcing in evidence-based food security analysis.</a:t>
            </a:r>
          </a:p>
          <a:p>
            <a:pPr lvl="0">
              <a:spcBef>
                <a:spcPts val="0"/>
              </a:spcBef>
              <a:buNone/>
            </a:pPr>
            <a:endParaRPr lang="en-US" sz="1100" dirty="0">
              <a:solidFill>
                <a:srgbClr val="222222"/>
              </a:solidFill>
              <a:latin typeface="Arial"/>
              <a:ea typeface="Arial"/>
              <a:cs typeface="Arial"/>
              <a:sym typeface="Arial"/>
            </a:endParaRPr>
          </a:p>
          <a:p>
            <a:pPr lvl="0">
              <a:lnSpc>
                <a:spcPct val="115000"/>
              </a:lnSpc>
              <a:spcBef>
                <a:spcPts val="0"/>
              </a:spcBef>
              <a:spcAft>
                <a:spcPts val="1500"/>
              </a:spcAft>
              <a:buClr>
                <a:schemeClr val="dk1"/>
              </a:buClr>
              <a:buSzPct val="100000"/>
              <a:buFont typeface="Arial"/>
              <a:buNone/>
            </a:pPr>
            <a:r>
              <a:rPr lang="en-US" sz="1100" dirty="0">
                <a:solidFill>
                  <a:srgbClr val="222222"/>
                </a:solidFill>
                <a:latin typeface="Arial"/>
                <a:ea typeface="Arial"/>
                <a:cs typeface="Arial"/>
                <a:sym typeface="Arial"/>
              </a:rPr>
              <a:t>On </a:t>
            </a:r>
            <a:r>
              <a:rPr lang="en-US" sz="1100" dirty="0" err="1">
                <a:solidFill>
                  <a:srgbClr val="222222"/>
                </a:solidFill>
                <a:latin typeface="Arial"/>
                <a:ea typeface="Arial"/>
                <a:cs typeface="Arial"/>
                <a:sym typeface="Arial"/>
              </a:rPr>
              <a:t>Tomnod</a:t>
            </a:r>
            <a:r>
              <a:rPr lang="en-US" sz="1100" dirty="0">
                <a:solidFill>
                  <a:srgbClr val="222222"/>
                </a:solidFill>
                <a:latin typeface="Arial"/>
                <a:ea typeface="Arial"/>
                <a:cs typeface="Arial"/>
                <a:sym typeface="Arial"/>
              </a:rPr>
              <a:t>, people – volunteers from around the world – identify various elements, like buildings and boats, in satellite images that are hosted on </a:t>
            </a:r>
            <a:r>
              <a:rPr lang="en-US" sz="1100" dirty="0" err="1">
                <a:solidFill>
                  <a:srgbClr val="222222"/>
                </a:solidFill>
                <a:latin typeface="Arial"/>
                <a:ea typeface="Arial"/>
                <a:cs typeface="Arial"/>
                <a:sym typeface="Arial"/>
              </a:rPr>
              <a:t>Tomnod’s</a:t>
            </a:r>
            <a:r>
              <a:rPr lang="en-US" sz="1100" dirty="0">
                <a:solidFill>
                  <a:srgbClr val="222222"/>
                </a:solidFill>
                <a:latin typeface="Arial"/>
                <a:ea typeface="Arial"/>
                <a:cs typeface="Arial"/>
                <a:sym typeface="Arial"/>
              </a:rPr>
              <a:t> website. The approach helps to create data sets that can then be used for more sophisticated research and analysis.</a:t>
            </a:r>
          </a:p>
          <a:p>
            <a:pPr lvl="0">
              <a:lnSpc>
                <a:spcPct val="115000"/>
              </a:lnSpc>
              <a:spcBef>
                <a:spcPts val="0"/>
              </a:spcBef>
              <a:spcAft>
                <a:spcPts val="1500"/>
              </a:spcAft>
              <a:buClr>
                <a:schemeClr val="dk1"/>
              </a:buClr>
              <a:buSzPct val="100000"/>
              <a:buFont typeface="Arial"/>
              <a:buNone/>
            </a:pPr>
            <a:endParaRPr lang="en-US" sz="1100" dirty="0">
              <a:solidFill>
                <a:srgbClr val="222222"/>
              </a:solidFill>
              <a:latin typeface="Arial"/>
              <a:ea typeface="Arial"/>
              <a:cs typeface="Arial"/>
              <a:sym typeface="Arial"/>
            </a:endParaRPr>
          </a:p>
          <a:p>
            <a:pPr marL="0" marR="0" lvl="0" indent="0" rtl="0">
              <a:lnSpc>
                <a:spcPct val="115000"/>
              </a:lnSpc>
              <a:spcBef>
                <a:spcPts val="0"/>
              </a:spcBef>
              <a:spcAft>
                <a:spcPts val="1400"/>
              </a:spcAft>
              <a:buNone/>
            </a:pPr>
            <a:r>
              <a:rPr lang="en-US" sz="1100" dirty="0">
                <a:solidFill>
                  <a:srgbClr val="222222"/>
                </a:solidFill>
                <a:latin typeface="Arial"/>
                <a:ea typeface="Arial"/>
                <a:cs typeface="Arial"/>
                <a:sym typeface="Arial"/>
              </a:rPr>
              <a:t>The approach is well suited to FEWS NET’s work in South Sudan, where access to areas of acute food insecurity is limited. By searching </a:t>
            </a:r>
            <a:r>
              <a:rPr lang="en-US" sz="1100" dirty="0" err="1">
                <a:solidFill>
                  <a:srgbClr val="222222"/>
                </a:solidFill>
                <a:latin typeface="Arial"/>
                <a:ea typeface="Arial"/>
                <a:cs typeface="Arial"/>
                <a:sym typeface="Arial"/>
              </a:rPr>
              <a:t>Tomnod’s</a:t>
            </a:r>
            <a:r>
              <a:rPr lang="en-US" sz="1100" dirty="0">
                <a:solidFill>
                  <a:srgbClr val="222222"/>
                </a:solidFill>
                <a:latin typeface="Arial"/>
                <a:ea typeface="Arial"/>
                <a:cs typeface="Arial"/>
                <a:sym typeface="Arial"/>
              </a:rPr>
              <a:t> </a:t>
            </a:r>
            <a:r>
              <a:rPr lang="en-US" sz="1100" dirty="0" err="1">
                <a:solidFill>
                  <a:srgbClr val="222222"/>
                </a:solidFill>
                <a:latin typeface="Arial"/>
                <a:ea typeface="Arial"/>
                <a:cs typeface="Arial"/>
                <a:sym typeface="Arial"/>
              </a:rPr>
              <a:t>DigitalGlobe</a:t>
            </a:r>
            <a:r>
              <a:rPr lang="en-US" sz="1100" dirty="0">
                <a:solidFill>
                  <a:srgbClr val="222222"/>
                </a:solidFill>
                <a:latin typeface="Arial"/>
                <a:ea typeface="Arial"/>
                <a:cs typeface="Arial"/>
                <a:sym typeface="Arial"/>
              </a:rPr>
              <a:t> satellite imagery of the four counties in South Sudan, people will help to create a data set that will improve FEWS NET’s ability to accurately assess the level of food insecurity in South Sudan.</a:t>
            </a:r>
          </a:p>
          <a:p>
            <a:pPr lvl="0">
              <a:lnSpc>
                <a:spcPct val="115000"/>
              </a:lnSpc>
              <a:spcBef>
                <a:spcPts val="0"/>
              </a:spcBef>
              <a:spcAft>
                <a:spcPts val="1500"/>
              </a:spcAft>
              <a:buClr>
                <a:schemeClr val="dk1"/>
              </a:buClr>
              <a:buSzPct val="122222"/>
              <a:buFont typeface="Arial"/>
              <a:buNone/>
            </a:pPr>
            <a:endParaRPr sz="900" dirty="0">
              <a:highlight>
                <a:srgbClr val="F3F3F3"/>
              </a:highlight>
              <a:latin typeface="Arial"/>
              <a:ea typeface="Arial"/>
              <a:cs typeface="Arial"/>
              <a:sym typeface="Arial"/>
            </a:endParaRPr>
          </a:p>
          <a:p>
            <a:pPr lvl="0">
              <a:spcBef>
                <a:spcPts val="0"/>
              </a:spcBef>
              <a:buNone/>
            </a:pPr>
            <a:r>
              <a:rPr lang="en-US" dirty="0">
                <a:solidFill>
                  <a:srgbClr val="FFFFFF"/>
                </a:solidFill>
                <a:latin typeface="Arial"/>
                <a:ea typeface="Arial"/>
                <a:cs typeface="Arial"/>
                <a:sym typeface="Arial"/>
              </a:rPr>
              <a:t>Permanent dwellings include </a:t>
            </a:r>
            <a:r>
              <a:rPr lang="en-US" dirty="0" err="1">
                <a:solidFill>
                  <a:srgbClr val="FFFFFF"/>
                </a:solidFill>
                <a:latin typeface="Arial"/>
                <a:ea typeface="Arial"/>
                <a:cs typeface="Arial"/>
                <a:sym typeface="Arial"/>
              </a:rPr>
              <a:t>tukuls</a:t>
            </a:r>
            <a:r>
              <a:rPr lang="en-US" dirty="0">
                <a:solidFill>
                  <a:srgbClr val="FFFFFF"/>
                </a:solidFill>
                <a:latin typeface="Arial"/>
                <a:ea typeface="Arial"/>
                <a:cs typeface="Arial"/>
                <a:sym typeface="Arial"/>
              </a:rPr>
              <a:t> (circular-shaped local homes) and concrete block buildings. </a:t>
            </a:r>
            <a:r>
              <a:rPr lang="en-US" dirty="0" err="1">
                <a:solidFill>
                  <a:srgbClr val="FFFFFF"/>
                </a:solidFill>
                <a:latin typeface="Arial"/>
                <a:ea typeface="Arial"/>
                <a:cs typeface="Arial"/>
                <a:sym typeface="Arial"/>
              </a:rPr>
              <a:t>Tukuls</a:t>
            </a:r>
            <a:r>
              <a:rPr lang="en-US" dirty="0">
                <a:solidFill>
                  <a:srgbClr val="FFFFFF"/>
                </a:solidFill>
                <a:latin typeface="Arial"/>
                <a:ea typeface="Arial"/>
                <a:cs typeface="Arial"/>
                <a:sym typeface="Arial"/>
              </a:rPr>
              <a:t> have cone-shaped tops and a shadow will be visible due to its height. Many </a:t>
            </a:r>
            <a:r>
              <a:rPr lang="en-US" dirty="0" err="1">
                <a:solidFill>
                  <a:srgbClr val="FFFFFF"/>
                </a:solidFill>
                <a:latin typeface="Arial"/>
                <a:ea typeface="Arial"/>
                <a:cs typeface="Arial"/>
                <a:sym typeface="Arial"/>
              </a:rPr>
              <a:t>tukuls</a:t>
            </a:r>
            <a:r>
              <a:rPr lang="en-US" dirty="0">
                <a:solidFill>
                  <a:srgbClr val="FFFFFF"/>
                </a:solidFill>
                <a:latin typeface="Arial"/>
                <a:ea typeface="Arial"/>
                <a:cs typeface="Arial"/>
                <a:sym typeface="Arial"/>
              </a:rPr>
              <a:t> have been burned down in this area due to conflict. Do NOT tag burned-down dwellings. Burned dwellings will lack a shadow (height) and the usual cone shape.</a:t>
            </a:r>
          </a:p>
        </p:txBody>
      </p:sp>
      <p:sp>
        <p:nvSpPr>
          <p:cNvPr id="290" name="Shape 29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4163217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lnSpc>
                <a:spcPct val="115000"/>
              </a:lnSpc>
              <a:spcBef>
                <a:spcPts val="0"/>
              </a:spcBef>
              <a:spcAft>
                <a:spcPts val="1500"/>
              </a:spcAft>
              <a:buClr>
                <a:schemeClr val="dk1"/>
              </a:buClr>
              <a:buSzPct val="122222"/>
              <a:buFont typeface="Arial"/>
              <a:buNone/>
            </a:pPr>
            <a:r>
              <a:rPr lang="en-US" sz="1000" dirty="0">
                <a:highlight>
                  <a:srgbClr val="F3F3F3"/>
                </a:highlight>
                <a:latin typeface="Arial"/>
                <a:ea typeface="Arial"/>
                <a:cs typeface="Arial"/>
                <a:sym typeface="Arial"/>
              </a:rPr>
              <a:t>In just two weeks, more than 6200 volunteers worked on this campaign and identified more than 46,000 features across 14,000 square kilometers, helping FEWS NET obtain the information they needed to evaluate the reality on the ground. Subsequently, the food insecurity level in Unity State was raised again to a level of emergency. Unfortunately, as new instances of violence have spread across South Sudan, it is difficult to anticipate when this crisis will ease.</a:t>
            </a:r>
          </a:p>
          <a:p>
            <a:pPr lvl="0" rtl="0">
              <a:lnSpc>
                <a:spcPct val="115000"/>
              </a:lnSpc>
              <a:spcBef>
                <a:spcPts val="0"/>
              </a:spcBef>
              <a:spcAft>
                <a:spcPts val="1500"/>
              </a:spcAft>
              <a:buClr>
                <a:schemeClr val="dk1"/>
              </a:buClr>
              <a:buSzPct val="122222"/>
              <a:buFont typeface="Arial"/>
              <a:buNone/>
            </a:pPr>
            <a:endParaRPr lang="en-US" sz="1000" dirty="0">
              <a:highlight>
                <a:srgbClr val="F3F3F3"/>
              </a:highlight>
              <a:latin typeface="Arial"/>
              <a:ea typeface="Arial"/>
              <a:cs typeface="Arial"/>
              <a:sym typeface="Arial"/>
            </a:endParaRPr>
          </a:p>
          <a:p>
            <a:pPr lvl="0" rtl="0">
              <a:lnSpc>
                <a:spcPct val="115000"/>
              </a:lnSpc>
              <a:spcBef>
                <a:spcPts val="0"/>
              </a:spcBef>
              <a:spcAft>
                <a:spcPts val="1500"/>
              </a:spcAft>
              <a:buClr>
                <a:schemeClr val="dk1"/>
              </a:buClr>
              <a:buSzPct val="100000"/>
              <a:buFont typeface="Arial"/>
              <a:buNone/>
            </a:pPr>
            <a:r>
              <a:rPr lang="en-US" sz="1200" dirty="0">
                <a:solidFill>
                  <a:srgbClr val="1F497D"/>
                </a:solidFill>
                <a:highlight>
                  <a:srgbClr val="FFFFFF"/>
                </a:highlight>
                <a:latin typeface="Arial"/>
                <a:ea typeface="Arial"/>
                <a:cs typeface="Arial"/>
                <a:sym typeface="Arial"/>
              </a:rPr>
              <a:t>·</a:t>
            </a:r>
            <a:r>
              <a:rPr lang="en-US" sz="800" dirty="0">
                <a:solidFill>
                  <a:srgbClr val="1F497D"/>
                </a:solidFill>
                <a:highlight>
                  <a:srgbClr val="FFFFFF"/>
                </a:highlight>
                <a:latin typeface="Times New Roman"/>
                <a:ea typeface="Times New Roman"/>
                <a:cs typeface="Times New Roman"/>
                <a:sym typeface="Times New Roman"/>
              </a:rPr>
              <a:t>         </a:t>
            </a:r>
            <a:r>
              <a:rPr lang="en-US" sz="1200" dirty="0">
                <a:solidFill>
                  <a:srgbClr val="1F497D"/>
                </a:solidFill>
                <a:highlight>
                  <a:srgbClr val="FFFFFF"/>
                </a:highlight>
              </a:rPr>
              <a:t>The cost was $50,000, this reflects a 50% discount</a:t>
            </a:r>
          </a:p>
          <a:p>
            <a:pPr lvl="0" rtl="0">
              <a:lnSpc>
                <a:spcPct val="115000"/>
              </a:lnSpc>
              <a:spcBef>
                <a:spcPts val="0"/>
              </a:spcBef>
              <a:spcAft>
                <a:spcPts val="1500"/>
              </a:spcAft>
              <a:buClr>
                <a:schemeClr val="dk1"/>
              </a:buClr>
              <a:buSzPct val="100000"/>
              <a:buFont typeface="Arial"/>
              <a:buNone/>
            </a:pPr>
            <a:r>
              <a:rPr lang="en-US" sz="1200" dirty="0">
                <a:solidFill>
                  <a:srgbClr val="1F497D"/>
                </a:solidFill>
                <a:highlight>
                  <a:srgbClr val="FFFFFF"/>
                </a:highlight>
                <a:latin typeface="Arial"/>
                <a:ea typeface="Arial"/>
                <a:cs typeface="Arial"/>
                <a:sym typeface="Arial"/>
              </a:rPr>
              <a:t>·</a:t>
            </a:r>
            <a:r>
              <a:rPr lang="en-US" sz="800" dirty="0">
                <a:solidFill>
                  <a:srgbClr val="1F497D"/>
                </a:solidFill>
                <a:highlight>
                  <a:srgbClr val="FFFFFF"/>
                </a:highlight>
                <a:latin typeface="Times New Roman"/>
                <a:ea typeface="Times New Roman"/>
                <a:cs typeface="Times New Roman"/>
                <a:sym typeface="Times New Roman"/>
              </a:rPr>
              <a:t>         </a:t>
            </a:r>
            <a:r>
              <a:rPr lang="en-US" sz="1200" dirty="0">
                <a:solidFill>
                  <a:srgbClr val="1F497D"/>
                </a:solidFill>
                <a:highlight>
                  <a:srgbClr val="FFFFFF"/>
                </a:highlight>
              </a:rPr>
              <a:t>We used this data to triangulate other information we had on displacement. IN turn our analysis of displacement was used in our food security analysis. We also shared this data with WFP for internal programming use.</a:t>
            </a:r>
          </a:p>
          <a:p>
            <a:pPr lvl="0" rtl="0">
              <a:lnSpc>
                <a:spcPct val="115000"/>
              </a:lnSpc>
              <a:spcBef>
                <a:spcPts val="0"/>
              </a:spcBef>
              <a:spcAft>
                <a:spcPts val="1500"/>
              </a:spcAft>
              <a:buClr>
                <a:schemeClr val="dk1"/>
              </a:buClr>
              <a:buSzPct val="100000"/>
              <a:buFont typeface="Arial"/>
              <a:buNone/>
            </a:pPr>
            <a:r>
              <a:rPr lang="en-US" sz="1200" dirty="0">
                <a:solidFill>
                  <a:srgbClr val="1F497D"/>
                </a:solidFill>
                <a:highlight>
                  <a:srgbClr val="FFFFFF"/>
                </a:highlight>
                <a:latin typeface="Arial"/>
                <a:ea typeface="Arial"/>
                <a:cs typeface="Arial"/>
                <a:sym typeface="Arial"/>
              </a:rPr>
              <a:t>·</a:t>
            </a:r>
            <a:r>
              <a:rPr lang="en-US" sz="800" dirty="0">
                <a:solidFill>
                  <a:srgbClr val="1F497D"/>
                </a:solidFill>
                <a:highlight>
                  <a:srgbClr val="FFFFFF"/>
                </a:highlight>
                <a:latin typeface="Times New Roman"/>
                <a:ea typeface="Times New Roman"/>
                <a:cs typeface="Times New Roman"/>
                <a:sym typeface="Times New Roman"/>
              </a:rPr>
              <a:t>         </a:t>
            </a:r>
            <a:r>
              <a:rPr lang="en-US" sz="1200" dirty="0">
                <a:solidFill>
                  <a:srgbClr val="1F497D"/>
                </a:solidFill>
                <a:highlight>
                  <a:srgbClr val="FFFFFF"/>
                </a:highlight>
              </a:rPr>
              <a:t>Yes, there are a number of other ways in which we are considering  how hi resolution satellite imagery might be used. These include monitoring market functioning and livestock body conditions and improved measurement of area planted.</a:t>
            </a:r>
          </a:p>
          <a:p>
            <a:pPr lvl="0">
              <a:spcBef>
                <a:spcPts val="0"/>
              </a:spcBef>
              <a:buNone/>
            </a:pPr>
            <a:endParaRPr dirty="0"/>
          </a:p>
        </p:txBody>
      </p:sp>
      <p:sp>
        <p:nvSpPr>
          <p:cNvPr id="299" name="Shape 29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extLst>
      <p:ext uri="{BB962C8B-B14F-4D97-AF65-F5344CB8AC3E}">
        <p14:creationId xmlns:p14="http://schemas.microsoft.com/office/powerpoint/2010/main" val="1653447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Questrial"/>
                <a:ea typeface="Questrial"/>
                <a:cs typeface="Questrial"/>
                <a:sym typeface="Questrial"/>
              </a:rPr>
              <a:t>Global IPC initiative led by a group of international partners, including FEWS NET.   Coordinated via a Global Support Unit in Rome</a:t>
            </a:r>
          </a:p>
          <a:p>
            <a:pPr marL="0" marR="0" lvl="0" indent="0" algn="l" rtl="0">
              <a:spcBef>
                <a:spcPts val="0"/>
              </a:spcBef>
              <a:buSzPct val="25000"/>
              <a:buNone/>
            </a:pPr>
            <a:endParaRPr sz="1200" b="0" i="0" u="none" strike="noStrike" cap="none" dirty="0">
              <a:solidFill>
                <a:schemeClr val="dk1"/>
              </a:solidFill>
              <a:latin typeface="Questrial"/>
              <a:ea typeface="Questrial"/>
              <a:cs typeface="Questrial"/>
              <a:sym typeface="Questrial"/>
            </a:endParaRPr>
          </a:p>
          <a:p>
            <a:pPr marL="0" marR="0" lvl="0" indent="0" algn="l" rtl="0">
              <a:spcBef>
                <a:spcPts val="0"/>
              </a:spcBef>
              <a:buSzPct val="25000"/>
              <a:buNone/>
            </a:pPr>
            <a:r>
              <a:rPr lang="en-US" sz="1200" b="0" i="0" u="none" strike="noStrike" cap="none" dirty="0">
                <a:solidFill>
                  <a:schemeClr val="dk1"/>
                </a:solidFill>
                <a:latin typeface="Questrial"/>
                <a:ea typeface="Questrial"/>
                <a:cs typeface="Questrial"/>
                <a:sym typeface="Questrial"/>
              </a:rPr>
              <a:t>Comparability allows decision makers to prioritize needs – compare Niger with Malawi</a:t>
            </a:r>
            <a:r>
              <a:rPr lang="en-US" sz="1200" b="0" i="0" u="none" strike="noStrike" cap="none" baseline="0" dirty="0">
                <a:solidFill>
                  <a:schemeClr val="dk1"/>
                </a:solidFill>
                <a:latin typeface="Questrial"/>
                <a:ea typeface="Questrial"/>
                <a:cs typeface="Questrial"/>
                <a:sym typeface="Questrial"/>
              </a:rPr>
              <a:t> with Guatemala with Afghanistan.</a:t>
            </a:r>
            <a:endParaRPr lang="en-US" sz="1200" b="0" i="0" u="none" strike="noStrike" cap="none" dirty="0">
              <a:solidFill>
                <a:schemeClr val="dk1"/>
              </a:solidFill>
              <a:latin typeface="Questrial"/>
              <a:ea typeface="Questrial"/>
              <a:cs typeface="Questrial"/>
              <a:sym typeface="Questrial"/>
            </a:endParaRPr>
          </a:p>
          <a:p>
            <a:pPr marL="0" marR="0" lvl="0" indent="0" algn="l" rtl="0">
              <a:spcBef>
                <a:spcPts val="0"/>
              </a:spcBef>
              <a:buSzPct val="25000"/>
              <a:buNone/>
            </a:pPr>
            <a:endParaRPr sz="1200" b="0" i="0" u="none" strike="noStrike" cap="none" dirty="0">
              <a:solidFill>
                <a:schemeClr val="dk1"/>
              </a:solidFill>
              <a:latin typeface="Questrial"/>
              <a:ea typeface="Questrial"/>
              <a:cs typeface="Questrial"/>
              <a:sym typeface="Questrial"/>
            </a:endParaRPr>
          </a:p>
          <a:p>
            <a:pPr marL="0" marR="0" lvl="0" indent="0" algn="l" rtl="0">
              <a:spcBef>
                <a:spcPts val="0"/>
              </a:spcBef>
              <a:buSzPct val="25000"/>
              <a:buNone/>
            </a:pPr>
            <a:r>
              <a:rPr lang="en-US" sz="1200" b="0" i="0" u="none" strike="noStrike" cap="none" dirty="0">
                <a:solidFill>
                  <a:schemeClr val="dk1"/>
                </a:solidFill>
                <a:latin typeface="Questrial"/>
                <a:ea typeface="Questrial"/>
                <a:cs typeface="Questrial"/>
                <a:sym typeface="Questrial"/>
              </a:rPr>
              <a:t>IPC processes held regularly in some countries to develop joint IPC analysis.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08" name="Shape 30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263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Questrial"/>
                <a:ea typeface="Questrial"/>
                <a:cs typeface="Questrial"/>
                <a:sym typeface="Questrial"/>
              </a:rPr>
              <a:t>Acute IPC released in 2012. </a:t>
            </a:r>
            <a:r>
              <a:rPr lang="en-US" sz="1200" b="1" i="0" u="none" strike="noStrike" cap="none" dirty="0">
                <a:solidFill>
                  <a:schemeClr val="dk1"/>
                </a:solidFill>
                <a:latin typeface="Questrial"/>
                <a:ea typeface="Questrial"/>
                <a:cs typeface="Questrial"/>
                <a:sym typeface="Questrial"/>
              </a:rPr>
              <a:t> </a:t>
            </a:r>
            <a:endParaRPr sz="1200" b="0" i="0" u="none" strike="noStrike" cap="none" dirty="0">
              <a:solidFill>
                <a:schemeClr val="dk1"/>
              </a:solidFill>
              <a:latin typeface="Calibri"/>
              <a:ea typeface="Calibri"/>
              <a:cs typeface="Calibri"/>
              <a:sym typeface="Calibri"/>
            </a:endParaRPr>
          </a:p>
        </p:txBody>
      </p:sp>
      <p:sp>
        <p:nvSpPr>
          <p:cNvPr id="317" name="Shape 3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7009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t>double check this table. Phases don’t match with maps.</a:t>
            </a:r>
          </a:p>
        </p:txBody>
      </p:sp>
      <p:sp>
        <p:nvSpPr>
          <p:cNvPr id="326" name="Shape 32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extLst>
      <p:ext uri="{BB962C8B-B14F-4D97-AF65-F5344CB8AC3E}">
        <p14:creationId xmlns:p14="http://schemas.microsoft.com/office/powerpoint/2010/main" val="271692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345" name="Shape 3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314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228600" marR="0" lvl="0" indent="-228600" algn="l" rtl="0">
              <a:lnSpc>
                <a:spcPct val="70000"/>
              </a:lnSpc>
              <a:spcBef>
                <a:spcPts val="0"/>
              </a:spcBef>
              <a:spcAft>
                <a:spcPts val="0"/>
              </a:spcAft>
              <a:buClr>
                <a:schemeClr val="dk1"/>
              </a:buClr>
              <a:buSzPct val="99615"/>
              <a:buFont typeface="Arial"/>
              <a:buChar char="•"/>
            </a:pPr>
            <a:r>
              <a:rPr lang="en-US" sz="1200" b="0" i="0" u="none" strike="noStrike" cap="none" dirty="0">
                <a:solidFill>
                  <a:schemeClr val="dk1"/>
                </a:solidFill>
                <a:latin typeface="Calibri"/>
                <a:ea typeface="Calibri"/>
                <a:cs typeface="Calibri"/>
                <a:sym typeface="Calibri"/>
              </a:rPr>
              <a:t>Water and arable land scarcity = increased political conflict over access to land, water and other natural resources</a:t>
            </a:r>
          </a:p>
          <a:p>
            <a:pPr marL="228600" marR="0" lvl="0" indent="-228600" algn="l" rtl="0">
              <a:lnSpc>
                <a:spcPct val="70000"/>
              </a:lnSpc>
              <a:spcBef>
                <a:spcPts val="1000"/>
              </a:spcBef>
              <a:spcAft>
                <a:spcPts val="0"/>
              </a:spcAft>
              <a:buClr>
                <a:schemeClr val="dk1"/>
              </a:buClr>
              <a:buSzPct val="99615"/>
              <a:buFont typeface="Arial"/>
              <a:buChar char="•"/>
            </a:pPr>
            <a:r>
              <a:rPr lang="en-US" sz="1200" b="0" i="0" u="none" strike="noStrike" cap="none" dirty="0">
                <a:solidFill>
                  <a:schemeClr val="dk1"/>
                </a:solidFill>
                <a:latin typeface="Calibri"/>
                <a:ea typeface="Calibri"/>
                <a:cs typeface="Calibri"/>
                <a:sym typeface="Calibri"/>
              </a:rPr>
              <a:t>Example: Analysts point to inadequate government handling of an unprecedented drought in Syria as a trigger for the country’s devastating civil war. (WP 8/10/16)</a:t>
            </a:r>
          </a:p>
          <a:p>
            <a:pPr marL="228600" marR="0" lvl="0" indent="-228600" algn="l" rtl="0">
              <a:lnSpc>
                <a:spcPct val="70000"/>
              </a:lnSpc>
              <a:spcBef>
                <a:spcPts val="1000"/>
              </a:spcBef>
              <a:spcAft>
                <a:spcPts val="0"/>
              </a:spcAft>
              <a:buClr>
                <a:schemeClr val="dk1"/>
              </a:buClr>
              <a:buSzPct val="99615"/>
              <a:buFont typeface="Arial"/>
              <a:buChar char="•"/>
            </a:pPr>
            <a:r>
              <a:rPr lang="en-US" sz="1200" b="0" i="0" u="none" strike="noStrike" cap="none" dirty="0">
                <a:solidFill>
                  <a:schemeClr val="dk1"/>
                </a:solidFill>
                <a:latin typeface="Calibri"/>
                <a:ea typeface="Calibri"/>
                <a:cs typeface="Calibri"/>
                <a:sym typeface="Calibri"/>
              </a:rPr>
              <a:t>Link between early warning to early action clear</a:t>
            </a:r>
          </a:p>
          <a:p>
            <a:pPr marL="228600" marR="0" lvl="0" indent="-228600" algn="l" rtl="0">
              <a:lnSpc>
                <a:spcPct val="70000"/>
              </a:lnSpc>
              <a:spcBef>
                <a:spcPts val="1000"/>
              </a:spcBef>
              <a:spcAft>
                <a:spcPts val="0"/>
              </a:spcAft>
              <a:buClr>
                <a:schemeClr val="dk1"/>
              </a:buClr>
              <a:buSzPct val="99615"/>
              <a:buFont typeface="Arial"/>
              <a:buChar char="•"/>
            </a:pPr>
            <a:r>
              <a:rPr lang="en-US" sz="1200" b="0" i="0" u="none" strike="noStrike" cap="none" dirty="0">
                <a:solidFill>
                  <a:schemeClr val="dk1"/>
                </a:solidFill>
                <a:latin typeface="Calibri"/>
                <a:ea typeface="Calibri"/>
                <a:cs typeface="Calibri"/>
                <a:sym typeface="Calibri"/>
              </a:rPr>
              <a:t>Use EWT for faster, more decisive action based on evidence – less loss of life, less destruction, less likelihood of political instability and less costly</a:t>
            </a:r>
          </a:p>
          <a:p>
            <a:pPr marL="228600" marR="0" lvl="0" indent="-228600" algn="l" rtl="0">
              <a:lnSpc>
                <a:spcPct val="70000"/>
              </a:lnSpc>
              <a:spcBef>
                <a:spcPts val="1000"/>
              </a:spcBef>
              <a:buClr>
                <a:schemeClr val="dk1"/>
              </a:buClr>
              <a:buSzPct val="99615"/>
              <a:buFont typeface="Arial"/>
              <a:buChar char="•"/>
            </a:pPr>
            <a:r>
              <a:rPr lang="en-US" sz="1200" b="0" i="0" u="none" strike="noStrike" cap="none" dirty="0">
                <a:solidFill>
                  <a:schemeClr val="dk1"/>
                </a:solidFill>
                <a:latin typeface="Calibri"/>
                <a:ea typeface="Calibri"/>
                <a:cs typeface="Calibri"/>
                <a:sym typeface="Calibri"/>
              </a:rPr>
              <a:t>It is a long-established factoid that investing $1 in preparing for crises will save you $7 responding to them, and yet it has proven very difficult to make that shift. At the recent GHS,  UN’s disaster risk reduction body called for a “marker” to track DRR spending--no specific target was set</a:t>
            </a:r>
          </a:p>
        </p:txBody>
      </p:sp>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341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39" name="Shape 3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15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509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244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4" name="Shape 1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55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801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856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42" name="Shape 1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8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ed/White 1 Content">
    <p:bg>
      <p:bgPr>
        <a:solidFill>
          <a:schemeClr val="lt1"/>
        </a:solidFill>
        <a:effectLst/>
      </p:bgPr>
    </p:bg>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914400" y="1600200"/>
            <a:ext cx="10363200" cy="45720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203200" y="6520933"/>
            <a:ext cx="2844800" cy="184666"/>
          </a:xfrm>
          <a:prstGeom prst="rect">
            <a:avLst/>
          </a:prstGeom>
          <a:noFill/>
          <a:ln>
            <a:noFill/>
          </a:ln>
        </p:spPr>
        <p:txBody>
          <a:bodyPr lIns="91425" tIns="91425" rIns="91425" bIns="91425" anchor="ctr" anchorCtr="0"/>
          <a:lstStyle>
            <a:lvl1pPr marL="0" marR="0" lvl="0" indent="0" algn="l" rtl="0">
              <a:spcBef>
                <a:spcPts val="0"/>
              </a:spcBef>
              <a:buNone/>
              <a:defRPr sz="600" b="0" i="0" u="none" strike="noStrike" cap="none">
                <a:solidFill>
                  <a:srgbClr val="6C6463"/>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4165600" y="6520933"/>
            <a:ext cx="3860799" cy="184666"/>
          </a:xfrm>
          <a:prstGeom prst="rect">
            <a:avLst/>
          </a:prstGeom>
          <a:noFill/>
          <a:ln>
            <a:noFill/>
          </a:ln>
        </p:spPr>
        <p:txBody>
          <a:bodyPr lIns="91425" tIns="91425" rIns="91425" bIns="91425" anchor="ctr" anchorCtr="0"/>
          <a:lstStyle>
            <a:lvl1pPr marL="0" marR="0" lvl="0" indent="0" algn="ctr" rtl="0">
              <a:spcBef>
                <a:spcPts val="0"/>
              </a:spcBef>
              <a:buNone/>
              <a:defRPr sz="600" b="0" i="0" u="none" strike="noStrike" cap="none">
                <a:solidFill>
                  <a:srgbClr val="6C6463"/>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u="none" strike="noStrike" cap="none">
                <a:solidFill>
                  <a:srgbClr val="6C6463"/>
                </a:solidFill>
                <a:latin typeface="Cabin"/>
                <a:ea typeface="Cabin"/>
                <a:cs typeface="Cabin"/>
                <a:sym typeface="Cabin"/>
              </a:rPr>
              <a:t>‹#›</a:t>
            </a:fld>
            <a:endParaRPr lang="en-US" sz="600" b="0" i="0" u="none" strike="noStrike" cap="none">
              <a:solidFill>
                <a:srgbClr val="6C6463"/>
              </a:solidFill>
              <a:latin typeface="Cabin"/>
              <a:ea typeface="Cabin"/>
              <a:cs typeface="Cabin"/>
              <a:sym typeface="Cabin"/>
            </a:endParaRPr>
          </a:p>
        </p:txBody>
      </p:sp>
      <p:sp>
        <p:nvSpPr>
          <p:cNvPr id="32" name="Shape 32"/>
          <p:cNvSpPr txBox="1">
            <a:spLocks noGrp="1"/>
          </p:cNvSpPr>
          <p:nvPr>
            <p:ph type="title"/>
          </p:nvPr>
        </p:nvSpPr>
        <p:spPr>
          <a:xfrm>
            <a:off x="914804" y="669868"/>
            <a:ext cx="10363200" cy="701731"/>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BA0C2F"/>
              </a:buClr>
              <a:buFont typeface="Calibri"/>
              <a:buNone/>
              <a:defRPr sz="4400" b="0" i="0" u="none" strike="noStrike" cap="none">
                <a:solidFill>
                  <a:srgbClr val="BA0C2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gif"/><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fews.ne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www.fews.net/east-africa/south-sudan/livelihood-description/august-201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reliefweb.int/report/world/new-global-partnership-preparedness-launched-v20-un-and-world-bank-collaboration-hel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br>
              <a:rPr lang="en-US" sz="5400" b="0" i="0" u="none" strike="noStrike" cap="none">
                <a:solidFill>
                  <a:schemeClr val="dk1"/>
                </a:solidFill>
                <a:latin typeface="Calibri"/>
                <a:ea typeface="Calibri"/>
                <a:cs typeface="Calibri"/>
                <a:sym typeface="Calibri"/>
              </a:rPr>
            </a:br>
            <a:br>
              <a:rPr lang="en-US" sz="5400" b="0" i="0" u="none" strike="noStrike" cap="none">
                <a:solidFill>
                  <a:schemeClr val="dk1"/>
                </a:solidFill>
                <a:latin typeface="Calibri"/>
                <a:ea typeface="Calibri"/>
                <a:cs typeface="Calibri"/>
                <a:sym typeface="Calibri"/>
              </a:rPr>
            </a:br>
            <a:r>
              <a:rPr lang="en-US" sz="4410" b="0" i="0" u="none" strike="noStrike" cap="none">
                <a:solidFill>
                  <a:schemeClr val="dk1"/>
                </a:solidFill>
                <a:latin typeface="Calibri"/>
                <a:ea typeface="Calibri"/>
                <a:cs typeface="Calibri"/>
                <a:sym typeface="Calibri"/>
              </a:rPr>
              <a:t>TOOLS FOR EARLY WARNING AND THEIR ROLE IN CONFLICT MITIGATION</a:t>
            </a:r>
          </a:p>
        </p:txBody>
      </p:sp>
      <p:sp>
        <p:nvSpPr>
          <p:cNvPr id="95" name="Shape 95"/>
          <p:cNvSpPr txBox="1">
            <a:spLocks noGrp="1"/>
          </p:cNvSpPr>
          <p:nvPr>
            <p:ph type="subTitle" idx="1"/>
          </p:nvPr>
        </p:nvSpPr>
        <p:spPr>
          <a:xfrm>
            <a:off x="1523999" y="3602037"/>
            <a:ext cx="9552166" cy="2806713"/>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spcAft>
                <a:spcPts val="0"/>
              </a:spcAft>
              <a:buClr>
                <a:schemeClr val="dk1"/>
              </a:buClr>
              <a:buSzPct val="25000"/>
              <a:buFont typeface="Arial"/>
              <a:buNone/>
            </a:pPr>
            <a:endParaRPr sz="600" b="0" i="0" u="none" strike="noStrike" cap="none" dirty="0">
              <a:solidFill>
                <a:schemeClr val="dk1"/>
              </a:solidFill>
              <a:latin typeface="Calibri"/>
              <a:ea typeface="Calibri"/>
              <a:cs typeface="Calibri"/>
              <a:sym typeface="Calibri"/>
            </a:endParaRPr>
          </a:p>
          <a:p>
            <a:pPr marL="0" marR="0" lvl="0" indent="0" algn="ctr" rtl="0">
              <a:lnSpc>
                <a:spcPct val="70000"/>
              </a:lnSpc>
              <a:spcBef>
                <a:spcPts val="1000"/>
              </a:spcBef>
              <a:spcAft>
                <a:spcPts val="0"/>
              </a:spcAft>
              <a:buClr>
                <a:schemeClr val="dk1"/>
              </a:buClr>
              <a:buSzPct val="25000"/>
              <a:buFont typeface="Arial"/>
              <a:buNone/>
            </a:pPr>
            <a:endParaRPr sz="600" b="0" i="0" u="none" strike="noStrike" cap="none" dirty="0">
              <a:solidFill>
                <a:schemeClr val="dk1"/>
              </a:solidFill>
              <a:latin typeface="Calibri"/>
              <a:ea typeface="Calibri"/>
              <a:cs typeface="Calibri"/>
              <a:sym typeface="Calibri"/>
            </a:endParaRPr>
          </a:p>
          <a:p>
            <a:pPr marL="0" marR="0" lvl="0" indent="0" algn="ctr" rtl="0">
              <a:lnSpc>
                <a:spcPct val="70000"/>
              </a:lnSpc>
              <a:spcBef>
                <a:spcPts val="1000"/>
              </a:spcBef>
              <a:spcAft>
                <a:spcPts val="0"/>
              </a:spcAft>
              <a:buClr>
                <a:schemeClr val="dk1"/>
              </a:buClr>
              <a:buSzPct val="25000"/>
              <a:buFont typeface="Arial"/>
              <a:buNone/>
            </a:pPr>
            <a:r>
              <a:rPr lang="en-US" sz="1450" b="0" i="0" u="none" strike="noStrike" cap="none" dirty="0">
                <a:solidFill>
                  <a:schemeClr val="dk1"/>
                </a:solidFill>
                <a:latin typeface="Calibri"/>
                <a:ea typeface="Calibri"/>
                <a:cs typeface="Calibri"/>
                <a:sym typeface="Calibri"/>
              </a:rPr>
              <a:t>“</a:t>
            </a:r>
            <a:r>
              <a:rPr lang="en-US" sz="1450" b="1" i="1" u="none" strike="noStrike" cap="none" dirty="0">
                <a:solidFill>
                  <a:schemeClr val="dk1"/>
                </a:solidFill>
                <a:latin typeface="Calibri"/>
                <a:ea typeface="Calibri"/>
                <a:cs typeface="Calibri"/>
                <a:sym typeface="Calibri"/>
              </a:rPr>
              <a:t>While we can’t prevent drought we can prevent famine” </a:t>
            </a:r>
          </a:p>
          <a:p>
            <a:pPr marL="0" marR="0" lvl="0" indent="0" algn="ctr" rtl="0">
              <a:lnSpc>
                <a:spcPct val="70000"/>
              </a:lnSpc>
              <a:spcBef>
                <a:spcPts val="1000"/>
              </a:spcBef>
              <a:spcAft>
                <a:spcPts val="0"/>
              </a:spcAft>
              <a:buClr>
                <a:schemeClr val="dk1"/>
              </a:buClr>
              <a:buSzPct val="25000"/>
              <a:buFont typeface="Arial"/>
              <a:buNone/>
            </a:pPr>
            <a:endParaRPr sz="1450" b="1" i="1" u="none" strike="noStrike" cap="none" dirty="0">
              <a:solidFill>
                <a:schemeClr val="dk1"/>
              </a:solidFill>
              <a:latin typeface="Calibri"/>
              <a:ea typeface="Calibri"/>
              <a:cs typeface="Calibri"/>
              <a:sym typeface="Calibri"/>
            </a:endParaRPr>
          </a:p>
          <a:p>
            <a:pPr marL="0" marR="0" lvl="0" indent="0" algn="ctr" rtl="0">
              <a:lnSpc>
                <a:spcPct val="70000"/>
              </a:lnSpc>
              <a:spcBef>
                <a:spcPts val="1000"/>
              </a:spcBef>
              <a:spcAft>
                <a:spcPts val="0"/>
              </a:spcAft>
              <a:buClr>
                <a:schemeClr val="dk1"/>
              </a:buClr>
              <a:buSzPct val="25000"/>
              <a:buFont typeface="Arial"/>
              <a:buNone/>
            </a:pPr>
            <a:r>
              <a:rPr lang="en-US" sz="1450" b="1" i="1" u="none" strike="noStrike" cap="none" dirty="0">
                <a:solidFill>
                  <a:schemeClr val="dk1"/>
                </a:solidFill>
                <a:latin typeface="Calibri"/>
                <a:ea typeface="Calibri"/>
                <a:cs typeface="Calibri"/>
                <a:sym typeface="Calibri"/>
              </a:rPr>
              <a:t>“Not Again”</a:t>
            </a:r>
          </a:p>
          <a:p>
            <a:pPr marL="0" marR="0" lvl="0" indent="0" algn="ctr" rtl="0">
              <a:lnSpc>
                <a:spcPct val="70000"/>
              </a:lnSpc>
              <a:spcBef>
                <a:spcPts val="1000"/>
              </a:spcBef>
              <a:spcAft>
                <a:spcPts val="0"/>
              </a:spcAft>
              <a:buClr>
                <a:schemeClr val="dk1"/>
              </a:buClr>
              <a:buSzPct val="25000"/>
              <a:buFont typeface="Arial"/>
              <a:buNone/>
            </a:pPr>
            <a:endParaRPr sz="1450" b="0" i="0" u="none" strike="noStrike" cap="none" dirty="0">
              <a:solidFill>
                <a:schemeClr val="dk1"/>
              </a:solidFill>
              <a:latin typeface="Calibri"/>
              <a:ea typeface="Calibri"/>
              <a:cs typeface="Calibri"/>
              <a:sym typeface="Calibri"/>
            </a:endParaRPr>
          </a:p>
          <a:p>
            <a:pPr marL="0" marR="0" lvl="0" indent="0" algn="ctr" rtl="0">
              <a:lnSpc>
                <a:spcPct val="70000"/>
              </a:lnSpc>
              <a:spcBef>
                <a:spcPts val="1000"/>
              </a:spcBef>
              <a:spcAft>
                <a:spcPts val="0"/>
              </a:spcAft>
              <a:buClr>
                <a:schemeClr val="dk1"/>
              </a:buClr>
              <a:buSzPct val="25000"/>
              <a:buFont typeface="Arial"/>
              <a:buNone/>
            </a:pPr>
            <a:r>
              <a:rPr lang="en-US" sz="1450" b="0" i="0" u="none" strike="noStrike" cap="none" dirty="0">
                <a:solidFill>
                  <a:schemeClr val="dk1"/>
                </a:solidFill>
                <a:latin typeface="Calibri"/>
                <a:ea typeface="Calibri"/>
                <a:cs typeface="Calibri"/>
                <a:sym typeface="Calibri"/>
              </a:rPr>
              <a:t>Fall, 2016*</a:t>
            </a:r>
          </a:p>
          <a:p>
            <a:pPr marL="0" marR="0" lvl="0" indent="0" algn="ctr" rtl="0">
              <a:lnSpc>
                <a:spcPct val="70000"/>
              </a:lnSpc>
              <a:spcBef>
                <a:spcPts val="1000"/>
              </a:spcBef>
              <a:spcAft>
                <a:spcPts val="0"/>
              </a:spcAft>
              <a:buClr>
                <a:schemeClr val="dk1"/>
              </a:buClr>
              <a:buSzPct val="25000"/>
              <a:buFont typeface="Arial"/>
              <a:buNone/>
            </a:pPr>
            <a:endParaRPr sz="1450" b="0" i="0" u="none" strike="noStrike" cap="none" dirty="0">
              <a:solidFill>
                <a:schemeClr val="dk1"/>
              </a:solidFill>
              <a:latin typeface="Calibri"/>
              <a:ea typeface="Calibri"/>
              <a:cs typeface="Calibri"/>
              <a:sym typeface="Calibri"/>
            </a:endParaRPr>
          </a:p>
          <a:p>
            <a:pPr marL="0" marR="0" lvl="0" indent="0" algn="ctr" rtl="0">
              <a:lnSpc>
                <a:spcPct val="70000"/>
              </a:lnSpc>
              <a:spcBef>
                <a:spcPts val="1000"/>
              </a:spcBef>
              <a:spcAft>
                <a:spcPts val="0"/>
              </a:spcAft>
              <a:buClr>
                <a:schemeClr val="dk1"/>
              </a:buClr>
              <a:buSzPct val="25000"/>
              <a:buFont typeface="Arial"/>
              <a:buNone/>
            </a:pPr>
            <a:endParaRPr sz="1450" b="0" i="0" u="none" strike="noStrike" cap="none" dirty="0">
              <a:solidFill>
                <a:schemeClr val="dk1"/>
              </a:solidFill>
              <a:latin typeface="Calibri"/>
              <a:ea typeface="Calibri"/>
              <a:cs typeface="Calibri"/>
              <a:sym typeface="Calibri"/>
            </a:endParaRPr>
          </a:p>
          <a:p>
            <a:pPr marL="0" marR="0" lvl="0" indent="0" algn="ctr" rtl="0">
              <a:lnSpc>
                <a:spcPct val="70000"/>
              </a:lnSpc>
              <a:spcBef>
                <a:spcPts val="1000"/>
              </a:spcBef>
              <a:spcAft>
                <a:spcPts val="0"/>
              </a:spcAft>
              <a:buClr>
                <a:schemeClr val="dk1"/>
              </a:buClr>
              <a:buSzPct val="25000"/>
              <a:buFont typeface="Arial"/>
              <a:buNone/>
            </a:pPr>
            <a:r>
              <a:rPr lang="en-US" sz="1450" b="0" i="0" u="none" strike="noStrike" cap="none" dirty="0">
                <a:solidFill>
                  <a:schemeClr val="dk1"/>
                </a:solidFill>
                <a:latin typeface="Calibri"/>
                <a:ea typeface="Calibri"/>
                <a:cs typeface="Calibri"/>
                <a:sym typeface="Calibri"/>
              </a:rPr>
              <a:t>8/11/16</a:t>
            </a:r>
          </a:p>
          <a:p>
            <a:pPr marL="0" marR="0" lvl="0" indent="0" algn="ctr" rtl="0">
              <a:lnSpc>
                <a:spcPct val="70000"/>
              </a:lnSpc>
              <a:spcBef>
                <a:spcPts val="1000"/>
              </a:spcBef>
              <a:spcAft>
                <a:spcPts val="0"/>
              </a:spcAft>
              <a:buClr>
                <a:schemeClr val="dk1"/>
              </a:buClr>
              <a:buSzPct val="25000"/>
              <a:buFont typeface="Arial"/>
              <a:buNone/>
            </a:pPr>
            <a:endParaRPr sz="1450" b="0" i="0" u="none" strike="noStrike" cap="none" dirty="0">
              <a:solidFill>
                <a:schemeClr val="dk1"/>
              </a:solidFill>
              <a:latin typeface="Calibri"/>
              <a:ea typeface="Calibri"/>
              <a:cs typeface="Calibri"/>
              <a:sym typeface="Calibri"/>
            </a:endParaRPr>
          </a:p>
          <a:p>
            <a:pPr marL="0" marR="0" lvl="0" indent="0" algn="ctr" rtl="0">
              <a:lnSpc>
                <a:spcPct val="70000"/>
              </a:lnSpc>
              <a:spcBef>
                <a:spcPts val="1000"/>
              </a:spcBef>
              <a:buClr>
                <a:schemeClr val="dk1"/>
              </a:buClr>
              <a:buSzPct val="25000"/>
              <a:buFont typeface="Arial"/>
              <a:buNone/>
            </a:pPr>
            <a:endParaRPr sz="1450" b="0" i="0" u="none" strike="noStrike" cap="none" dirty="0">
              <a:solidFill>
                <a:schemeClr val="dk1"/>
              </a:solidFill>
              <a:latin typeface="Calibri"/>
              <a:ea typeface="Calibri"/>
              <a:cs typeface="Calibri"/>
              <a:sym typeface="Calibri"/>
            </a:endParaRPr>
          </a:p>
        </p:txBody>
      </p:sp>
      <p:pic>
        <p:nvPicPr>
          <p:cNvPr id="96" name="Shape 96"/>
          <p:cNvPicPr preferRelativeResize="0"/>
          <p:nvPr/>
        </p:nvPicPr>
        <p:blipFill rotWithShape="1">
          <a:blip r:embed="rId3">
            <a:alphaModFix/>
          </a:blip>
          <a:srcRect/>
          <a:stretch/>
        </p:blipFill>
        <p:spPr>
          <a:xfrm>
            <a:off x="321101" y="4295332"/>
            <a:ext cx="3744009" cy="2113417"/>
          </a:xfrm>
          <a:prstGeom prst="rect">
            <a:avLst/>
          </a:prstGeom>
          <a:noFill/>
          <a:ln>
            <a:noFill/>
          </a:ln>
        </p:spPr>
      </p:pic>
      <p:pic>
        <p:nvPicPr>
          <p:cNvPr id="97" name="Shape 97"/>
          <p:cNvPicPr preferRelativeResize="0"/>
          <p:nvPr/>
        </p:nvPicPr>
        <p:blipFill rotWithShape="1">
          <a:blip r:embed="rId4">
            <a:alphaModFix/>
          </a:blip>
          <a:srcRect/>
          <a:stretch/>
        </p:blipFill>
        <p:spPr>
          <a:xfrm>
            <a:off x="9745940" y="3722110"/>
            <a:ext cx="2014978" cy="26866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400" b="0" i="0" u="none" strike="noStrike" cap="none">
                <a:solidFill>
                  <a:schemeClr val="dk1"/>
                </a:solidFill>
                <a:latin typeface="Calibri"/>
                <a:ea typeface="Calibri"/>
                <a:cs typeface="Calibri"/>
                <a:sym typeface="Calibri"/>
              </a:rPr>
              <a:t>TOOLS FOR EARLY WARNING AND THEIR ROLE IN CONFLICT MITIGATION-FEWS</a:t>
            </a:r>
          </a:p>
        </p:txBody>
      </p:sp>
      <p:sp>
        <p:nvSpPr>
          <p:cNvPr id="151" name="Shape 15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Famine Early Warning System (FEWS)—What is it?</a:t>
            </a:r>
          </a:p>
          <a:p>
            <a:pPr marL="685800" marR="0" lvl="1" indent="-228600" algn="l" rtl="0">
              <a:lnSpc>
                <a:spcPct val="90000"/>
              </a:lnSpc>
              <a:spcBef>
                <a:spcPts val="500"/>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Analysis accepted internationally</a:t>
            </a:r>
          </a:p>
          <a:p>
            <a:pPr marL="685800" marR="0" lvl="1" indent="-228600" algn="l" rtl="0">
              <a:lnSpc>
                <a:spcPct val="90000"/>
              </a:lnSpc>
              <a:spcBef>
                <a:spcPts val="500"/>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monitors dozens of different indicators</a:t>
            </a:r>
          </a:p>
          <a:p>
            <a:pPr marL="685800" marR="0" lvl="1" indent="-228600" algn="l" rtl="0">
              <a:lnSpc>
                <a:spcPct val="90000"/>
              </a:lnSpc>
              <a:spcBef>
                <a:spcPts val="500"/>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Operates in 25 countries</a:t>
            </a:r>
          </a:p>
          <a:p>
            <a:pPr marL="685800" marR="0" lvl="1" indent="-228600" algn="l" rtl="0">
              <a:lnSpc>
                <a:spcPct val="90000"/>
              </a:lnSpc>
              <a:spcBef>
                <a:spcPts val="500"/>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“convergence of evidence”</a:t>
            </a:r>
          </a:p>
          <a:p>
            <a:pPr marL="685800" marR="0" lvl="1" indent="-228600" algn="l" rtl="0">
              <a:lnSpc>
                <a:spcPct val="90000"/>
              </a:lnSpc>
              <a:spcBef>
                <a:spcPts val="500"/>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Key Analytical Tools used for “prediction”</a:t>
            </a:r>
          </a:p>
          <a:p>
            <a:pPr marL="457200" marR="0" lvl="1" indent="0" algn="l" rtl="0">
              <a:lnSpc>
                <a:spcPct val="90000"/>
              </a:lnSpc>
              <a:spcBef>
                <a:spcPts val="500"/>
              </a:spcBef>
              <a:spcAft>
                <a:spcPts val="0"/>
              </a:spcAft>
              <a:buClr>
                <a:schemeClr val="dk1"/>
              </a:buClr>
              <a:buSzPct val="25000"/>
              <a:buFont typeface="Arial"/>
              <a:buNone/>
            </a:pPr>
            <a:r>
              <a:rPr lang="en-US" sz="2220" b="0" i="0" u="none" strike="noStrike" cap="none">
                <a:solidFill>
                  <a:schemeClr val="dk1"/>
                </a:solidFill>
                <a:latin typeface="Calibri"/>
                <a:ea typeface="Calibri"/>
                <a:cs typeface="Calibri"/>
                <a:sym typeface="Calibri"/>
              </a:rPr>
              <a:t>	-Household Economy Assessment (HEA)</a:t>
            </a:r>
          </a:p>
          <a:p>
            <a:pPr marL="457200" marR="0" lvl="1" indent="0" algn="l" rtl="0">
              <a:lnSpc>
                <a:spcPct val="90000"/>
              </a:lnSpc>
              <a:spcBef>
                <a:spcPts val="500"/>
              </a:spcBef>
              <a:spcAft>
                <a:spcPts val="0"/>
              </a:spcAft>
              <a:buClr>
                <a:schemeClr val="dk1"/>
              </a:buClr>
              <a:buSzPct val="25000"/>
              <a:buFont typeface="Arial"/>
              <a:buNone/>
            </a:pPr>
            <a:r>
              <a:rPr lang="en-US" sz="2220" b="0" i="0" u="none" strike="noStrike" cap="none">
                <a:solidFill>
                  <a:schemeClr val="dk1"/>
                </a:solidFill>
                <a:latin typeface="Calibri"/>
                <a:ea typeface="Calibri"/>
                <a:cs typeface="Calibri"/>
                <a:sym typeface="Calibri"/>
              </a:rPr>
              <a:t>	-Integrated Phase Classification for Food Security (IPC)</a:t>
            </a:r>
          </a:p>
          <a:p>
            <a:pPr marL="685800" marR="0" lvl="1" indent="-228600" algn="l" rtl="0">
              <a:lnSpc>
                <a:spcPct val="90000"/>
              </a:lnSpc>
              <a:spcBef>
                <a:spcPts val="500"/>
              </a:spcBef>
              <a:spcAft>
                <a:spcPts val="0"/>
              </a:spcAft>
              <a:buClr>
                <a:schemeClr val="dk1"/>
              </a:buClr>
              <a:buSzPct val="100909"/>
              <a:buFont typeface="Arial"/>
              <a:buChar char="•"/>
            </a:pPr>
            <a:r>
              <a:rPr lang="en-US" sz="2220" b="0" i="0" u="none" strike="noStrike" cap="none">
                <a:solidFill>
                  <a:schemeClr val="dk1"/>
                </a:solidFill>
                <a:latin typeface="Calibri"/>
                <a:ea typeface="Calibri"/>
                <a:cs typeface="Calibri"/>
                <a:sym typeface="Calibri"/>
              </a:rPr>
              <a:t>Build baseline understanding of household level economy to forecast future shocks</a:t>
            </a:r>
          </a:p>
          <a:p>
            <a:pPr marL="685800" marR="0" lvl="1" indent="-228600" algn="l" rtl="0">
              <a:lnSpc>
                <a:spcPct val="90000"/>
              </a:lnSpc>
              <a:spcBef>
                <a:spcPts val="500"/>
              </a:spcBef>
              <a:spcAft>
                <a:spcPts val="0"/>
              </a:spcAft>
              <a:buClr>
                <a:schemeClr val="dk1"/>
              </a:buClr>
              <a:buSzPct val="100909"/>
              <a:buFont typeface="Arial"/>
              <a:buNone/>
            </a:pPr>
            <a:endParaRPr sz="222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r>
              <a:rPr lang="en-US" sz="2590" b="0" i="0" u="none" strike="noStrike" cap="none">
                <a:solidFill>
                  <a:schemeClr val="dk1"/>
                </a:solidFill>
                <a:latin typeface="Calibri"/>
                <a:ea typeface="Calibri"/>
                <a:cs typeface="Calibri"/>
                <a:sym typeface="Calibri"/>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461393" y="1600200"/>
            <a:ext cx="3993160" cy="45720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Evidence</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basis for decision-making</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unbiased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Prioritization</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demand for assistance is greater than available resources</a:t>
            </a:r>
          </a:p>
          <a:p>
            <a:pPr marL="685800" marR="0" lvl="1" indent="-228600" algn="l" rtl="0">
              <a:lnSpc>
                <a:spcPct val="90000"/>
              </a:lnSpc>
              <a:spcBef>
                <a:spcPts val="50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u="none" strike="noStrike" cap="none">
                <a:solidFill>
                  <a:srgbClr val="6C6463"/>
                </a:solidFill>
                <a:latin typeface="Cabin"/>
                <a:ea typeface="Cabin"/>
                <a:cs typeface="Cabin"/>
                <a:sym typeface="Cabin"/>
              </a:rPr>
              <a:t>11</a:t>
            </a:fld>
            <a:endParaRPr lang="en-US" sz="600" b="0" i="0" u="none" strike="noStrike" cap="none">
              <a:solidFill>
                <a:srgbClr val="6C6463"/>
              </a:solidFill>
              <a:latin typeface="Cabin"/>
              <a:ea typeface="Cabin"/>
              <a:cs typeface="Cabin"/>
              <a:sym typeface="Cabin"/>
            </a:endParaRPr>
          </a:p>
        </p:txBody>
      </p:sp>
      <p:sp>
        <p:nvSpPr>
          <p:cNvPr id="159" name="Shape 159"/>
          <p:cNvSpPr txBox="1">
            <a:spLocks noGrp="1"/>
          </p:cNvSpPr>
          <p:nvPr>
            <p:ph type="title"/>
          </p:nvPr>
        </p:nvSpPr>
        <p:spPr>
          <a:xfrm>
            <a:off x="914804" y="60471"/>
            <a:ext cx="10363200" cy="131112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651D32"/>
              </a:buClr>
              <a:buSzPct val="25000"/>
              <a:buFont typeface="Calibri"/>
              <a:buNone/>
            </a:pPr>
            <a:r>
              <a:rPr lang="en-US" sz="4400" b="0" i="0" u="none" strike="noStrike" cap="none">
                <a:solidFill>
                  <a:srgbClr val="651D32"/>
                </a:solidFill>
                <a:latin typeface="Calibri"/>
                <a:ea typeface="Calibri"/>
                <a:cs typeface="Calibri"/>
                <a:sym typeface="Calibri"/>
              </a:rPr>
              <a:t>WHY DOES USAID INVEST IN</a:t>
            </a:r>
            <a:br>
              <a:rPr lang="en-US" sz="4400" b="0" i="0" u="none" strike="noStrike" cap="none">
                <a:solidFill>
                  <a:srgbClr val="651D32"/>
                </a:solidFill>
                <a:latin typeface="Calibri"/>
                <a:ea typeface="Calibri"/>
                <a:cs typeface="Calibri"/>
                <a:sym typeface="Calibri"/>
              </a:rPr>
            </a:br>
            <a:r>
              <a:rPr lang="en-US" sz="4400" b="0" i="0" u="none" strike="noStrike" cap="none">
                <a:solidFill>
                  <a:srgbClr val="BA0C2F"/>
                </a:solidFill>
                <a:latin typeface="Calibri"/>
                <a:ea typeface="Calibri"/>
                <a:cs typeface="Calibri"/>
                <a:sym typeface="Calibri"/>
              </a:rPr>
              <a:t>FAMINE EARLY WARNING?</a:t>
            </a:r>
          </a:p>
        </p:txBody>
      </p:sp>
      <p:pic>
        <p:nvPicPr>
          <p:cNvPr id="160" name="Shape 160" descr="Breakdown by funding mechanism " title="Food for Peace Budget"/>
          <p:cNvPicPr preferRelativeResize="0"/>
          <p:nvPr/>
        </p:nvPicPr>
        <p:blipFill rotWithShape="1">
          <a:blip r:embed="rId3">
            <a:alphaModFix/>
          </a:blip>
          <a:srcRect/>
          <a:stretch/>
        </p:blipFill>
        <p:spPr>
          <a:xfrm>
            <a:off x="4724400" y="1905000"/>
            <a:ext cx="5562600" cy="388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a:picLocks noGrp="1"/>
          </p:cNvPicPr>
          <p:nvPr>
            <p:ph type="body" idx="1"/>
          </p:nvPr>
        </p:nvPicPr>
        <p:blipFill rotWithShape="1">
          <a:blip r:embed="rId3">
            <a:alphaModFix/>
          </a:blip>
          <a:srcRect/>
          <a:stretch/>
        </p:blipFill>
        <p:spPr>
          <a:xfrm>
            <a:off x="2209800" y="1682602"/>
            <a:ext cx="7772400" cy="4407194"/>
          </a:xfrm>
          <a:prstGeom prst="rect">
            <a:avLst/>
          </a:prstGeom>
          <a:solidFill>
            <a:srgbClr val="ECECEC"/>
          </a:solidFill>
          <a:ln w="889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
        <p:nvSpPr>
          <p:cNvPr id="167" name="Shape 167"/>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u="none" strike="noStrike" cap="none">
                <a:solidFill>
                  <a:srgbClr val="6C6463"/>
                </a:solidFill>
                <a:latin typeface="Cabin"/>
                <a:ea typeface="Cabin"/>
                <a:cs typeface="Cabin"/>
                <a:sym typeface="Cabin"/>
              </a:rPr>
              <a:t>12</a:t>
            </a:fld>
            <a:endParaRPr lang="en-US" sz="600" b="0" i="0" u="none" strike="noStrike" cap="none">
              <a:solidFill>
                <a:srgbClr val="6C6463"/>
              </a:solidFill>
              <a:latin typeface="Cabin"/>
              <a:ea typeface="Cabin"/>
              <a:cs typeface="Cabin"/>
              <a:sym typeface="Cabin"/>
            </a:endParaRPr>
          </a:p>
        </p:txBody>
      </p:sp>
      <p:sp>
        <p:nvSpPr>
          <p:cNvPr id="168" name="Shape 168"/>
          <p:cNvSpPr txBox="1">
            <a:spLocks noGrp="1"/>
          </p:cNvSpPr>
          <p:nvPr>
            <p:ph type="title"/>
          </p:nvPr>
        </p:nvSpPr>
        <p:spPr>
          <a:xfrm>
            <a:off x="914804" y="60471"/>
            <a:ext cx="10363200" cy="131112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651D32"/>
              </a:buClr>
              <a:buSzPct val="25000"/>
              <a:buFont typeface="Calibri"/>
              <a:buNone/>
            </a:pPr>
            <a:r>
              <a:rPr lang="en-US" sz="4400" b="0" i="0" u="none" strike="noStrike" cap="none">
                <a:solidFill>
                  <a:srgbClr val="651D32"/>
                </a:solidFill>
                <a:latin typeface="Calibri"/>
                <a:ea typeface="Calibri"/>
                <a:cs typeface="Calibri"/>
                <a:sym typeface="Calibri"/>
              </a:rPr>
              <a:t>FEWS NET </a:t>
            </a:r>
            <a:br>
              <a:rPr lang="en-US" sz="4400" b="0" i="0" u="none" strike="noStrike" cap="none">
                <a:solidFill>
                  <a:srgbClr val="BA0C2F"/>
                </a:solidFill>
                <a:latin typeface="Calibri"/>
                <a:ea typeface="Calibri"/>
                <a:cs typeface="Calibri"/>
                <a:sym typeface="Calibri"/>
              </a:rPr>
            </a:br>
            <a:r>
              <a:rPr lang="en-US" sz="4400" b="0" i="0" u="none" strike="noStrike" cap="none">
                <a:solidFill>
                  <a:srgbClr val="BA0C2F"/>
                </a:solidFill>
                <a:latin typeface="Calibri"/>
                <a:ea typeface="Calibri"/>
                <a:cs typeface="Calibri"/>
                <a:sym typeface="Calibri"/>
              </a:rPr>
              <a:t>30 YEARS TRYING TO PREVENT FAMINE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14400" y="1600200"/>
            <a:ext cx="5333998" cy="4572000"/>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99615"/>
              <a:buFont typeface="Arial"/>
              <a:buChar char="•"/>
            </a:pPr>
            <a:r>
              <a:rPr lang="en-US" sz="2590" b="0" i="0" u="none" strike="noStrike" cap="none">
                <a:solidFill>
                  <a:schemeClr val="dk1"/>
                </a:solidFill>
                <a:latin typeface="Cabin"/>
                <a:ea typeface="Cabin"/>
                <a:cs typeface="Cabin"/>
                <a:sym typeface="Cabin"/>
              </a:rPr>
              <a:t>SCIENCE </a:t>
            </a:r>
          </a:p>
          <a:p>
            <a:pPr marL="685800" marR="0" lvl="1" indent="-228600" algn="l" rtl="0">
              <a:lnSpc>
                <a:spcPct val="80000"/>
              </a:lnSpc>
              <a:spcBef>
                <a:spcPts val="500"/>
              </a:spcBef>
              <a:spcAft>
                <a:spcPts val="0"/>
              </a:spcAft>
              <a:buClr>
                <a:schemeClr val="dk1"/>
              </a:buClr>
              <a:buSzPct val="100909"/>
              <a:buFont typeface="Arial"/>
              <a:buChar char="•"/>
            </a:pPr>
            <a:r>
              <a:rPr lang="en-US" sz="2220" b="0" i="0" u="none" strike="noStrike" cap="none">
                <a:solidFill>
                  <a:schemeClr val="dk1"/>
                </a:solidFill>
                <a:latin typeface="Cabin"/>
                <a:ea typeface="Cabin"/>
                <a:cs typeface="Cabin"/>
                <a:sym typeface="Cabin"/>
              </a:rPr>
              <a:t>Long-standing inter-agency agreements with USGS, NOAA and NASA provide satellite imagery and agro-climatic analysis</a:t>
            </a:r>
          </a:p>
          <a:p>
            <a:pPr marL="228600" marR="0" lvl="0" indent="-228600" algn="l" rtl="0">
              <a:lnSpc>
                <a:spcPct val="80000"/>
              </a:lnSpc>
              <a:spcBef>
                <a:spcPts val="1000"/>
              </a:spcBef>
              <a:spcAft>
                <a:spcPts val="0"/>
              </a:spcAft>
              <a:buClr>
                <a:schemeClr val="dk1"/>
              </a:buClr>
              <a:buSzPct val="99615"/>
              <a:buFont typeface="Arial"/>
              <a:buChar char="•"/>
            </a:pPr>
            <a:r>
              <a:rPr lang="en-US" sz="2590" b="0" i="0" u="none" strike="noStrike" cap="none">
                <a:solidFill>
                  <a:schemeClr val="dk1"/>
                </a:solidFill>
                <a:latin typeface="Cabin"/>
                <a:ea typeface="Cabin"/>
                <a:cs typeface="Cabin"/>
                <a:sym typeface="Cabin"/>
              </a:rPr>
              <a:t>SOCIO-ECONOMIC DATA</a:t>
            </a:r>
          </a:p>
          <a:p>
            <a:pPr marL="685800" marR="0" lvl="1" indent="-228600" algn="l" rtl="0">
              <a:lnSpc>
                <a:spcPct val="80000"/>
              </a:lnSpc>
              <a:spcBef>
                <a:spcPts val="500"/>
              </a:spcBef>
              <a:spcAft>
                <a:spcPts val="0"/>
              </a:spcAft>
              <a:buClr>
                <a:schemeClr val="dk1"/>
              </a:buClr>
              <a:buSzPct val="100909"/>
              <a:buFont typeface="Arial"/>
              <a:buChar char="•"/>
            </a:pPr>
            <a:r>
              <a:rPr lang="en-US" sz="2220" b="0" i="0" u="none" strike="noStrike" cap="none">
                <a:solidFill>
                  <a:schemeClr val="dk1"/>
                </a:solidFill>
                <a:latin typeface="Cabin"/>
                <a:ea typeface="Cabin"/>
                <a:cs typeface="Cabin"/>
                <a:sym typeface="Cabin"/>
              </a:rPr>
              <a:t>Field staff in more than 20 countries  and in the US collect data on many aspects of food security </a:t>
            </a:r>
          </a:p>
          <a:p>
            <a:pPr marL="228600" marR="0" lvl="0" indent="-228600" algn="l" rtl="0">
              <a:lnSpc>
                <a:spcPct val="80000"/>
              </a:lnSpc>
              <a:spcBef>
                <a:spcPts val="1000"/>
              </a:spcBef>
              <a:spcAft>
                <a:spcPts val="0"/>
              </a:spcAft>
              <a:buClr>
                <a:schemeClr val="dk1"/>
              </a:buClr>
              <a:buSzPct val="99615"/>
              <a:buFont typeface="Arial"/>
              <a:buChar char="•"/>
            </a:pPr>
            <a:r>
              <a:rPr lang="en-US" sz="2590" b="0" i="0" u="none" strike="noStrike" cap="none">
                <a:solidFill>
                  <a:schemeClr val="dk1"/>
                </a:solidFill>
                <a:latin typeface="Cabin"/>
                <a:ea typeface="Cabin"/>
                <a:cs typeface="Cabin"/>
                <a:sym typeface="Cabin"/>
              </a:rPr>
              <a:t>ART</a:t>
            </a:r>
          </a:p>
          <a:p>
            <a:pPr marL="685800" marR="0" lvl="1" indent="-228600" algn="l" rtl="0">
              <a:lnSpc>
                <a:spcPct val="80000"/>
              </a:lnSpc>
              <a:spcBef>
                <a:spcPts val="500"/>
              </a:spcBef>
              <a:spcAft>
                <a:spcPts val="0"/>
              </a:spcAft>
              <a:buClr>
                <a:schemeClr val="dk1"/>
              </a:buClr>
              <a:buSzPct val="100909"/>
              <a:buFont typeface="Arial"/>
              <a:buChar char="•"/>
            </a:pPr>
            <a:r>
              <a:rPr lang="en-US" sz="2220" b="0" i="0" u="none" strike="noStrike" cap="none">
                <a:solidFill>
                  <a:schemeClr val="dk1"/>
                </a:solidFill>
                <a:latin typeface="Cabin"/>
                <a:ea typeface="Cabin"/>
                <a:cs typeface="Cabin"/>
                <a:sym typeface="Cabin"/>
              </a:rPr>
              <a:t>The human factor remains critical. Analysts in the field and in the US weigh different data and information available to make final determination</a:t>
            </a:r>
          </a:p>
          <a:p>
            <a:pPr marL="228600" marR="0" lvl="0" indent="-228600" algn="l" rtl="0">
              <a:lnSpc>
                <a:spcPct val="80000"/>
              </a:lnSpc>
              <a:spcBef>
                <a:spcPts val="1000"/>
              </a:spcBef>
              <a:spcAft>
                <a:spcPts val="0"/>
              </a:spcAft>
              <a:buClr>
                <a:schemeClr val="dk1"/>
              </a:buClr>
              <a:buSzPct val="99615"/>
              <a:buFont typeface="Arial"/>
              <a:buNone/>
            </a:pPr>
            <a:endParaRPr sz="2590" b="0" i="0" u="none" strike="noStrike" cap="none">
              <a:solidFill>
                <a:schemeClr val="dk1"/>
              </a:solidFill>
              <a:latin typeface="Cabin"/>
              <a:ea typeface="Cabin"/>
              <a:cs typeface="Cabin"/>
              <a:sym typeface="Cabin"/>
            </a:endParaRPr>
          </a:p>
          <a:p>
            <a:pPr marL="228600" marR="0" lvl="0" indent="-228600" algn="l" rtl="0">
              <a:lnSpc>
                <a:spcPct val="80000"/>
              </a:lnSpc>
              <a:spcBef>
                <a:spcPts val="1000"/>
              </a:spcBef>
              <a:spcAft>
                <a:spcPts val="0"/>
              </a:spcAft>
              <a:buClr>
                <a:schemeClr val="dk1"/>
              </a:buClr>
              <a:buSzPct val="99615"/>
              <a:buFont typeface="Arial"/>
              <a:buNone/>
            </a:pPr>
            <a:endParaRPr sz="2590" b="0" i="0" u="none" strike="noStrike" cap="none">
              <a:solidFill>
                <a:schemeClr val="dk1"/>
              </a:solidFill>
              <a:latin typeface="Cabin"/>
              <a:ea typeface="Cabin"/>
              <a:cs typeface="Cabin"/>
              <a:sym typeface="Cabin"/>
            </a:endParaRPr>
          </a:p>
          <a:p>
            <a:pPr marL="228600" marR="0" lvl="0" indent="-228600" algn="l" rtl="0">
              <a:lnSpc>
                <a:spcPct val="80000"/>
              </a:lnSpc>
              <a:spcBef>
                <a:spcPts val="1000"/>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u="none" strike="noStrike" cap="none">
                <a:solidFill>
                  <a:srgbClr val="6C6463"/>
                </a:solidFill>
                <a:latin typeface="Cabin"/>
                <a:ea typeface="Cabin"/>
                <a:cs typeface="Cabin"/>
                <a:sym typeface="Cabin"/>
              </a:rPr>
              <a:t>13</a:t>
            </a:fld>
            <a:endParaRPr lang="en-US" sz="600" b="0" i="0" u="none" strike="noStrike" cap="none">
              <a:solidFill>
                <a:srgbClr val="6C6463"/>
              </a:solidFill>
              <a:latin typeface="Cabin"/>
              <a:ea typeface="Cabin"/>
              <a:cs typeface="Cabin"/>
              <a:sym typeface="Cabin"/>
            </a:endParaRPr>
          </a:p>
        </p:txBody>
      </p:sp>
      <p:sp>
        <p:nvSpPr>
          <p:cNvPr id="176" name="Shape 176"/>
          <p:cNvSpPr txBox="1">
            <a:spLocks noGrp="1"/>
          </p:cNvSpPr>
          <p:nvPr>
            <p:ph type="title"/>
          </p:nvPr>
        </p:nvSpPr>
        <p:spPr>
          <a:xfrm>
            <a:off x="914804" y="669868"/>
            <a:ext cx="10363200" cy="701731"/>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BA0C2F"/>
              </a:buClr>
              <a:buSzPct val="25000"/>
              <a:buFont typeface="Calibri"/>
              <a:buNone/>
            </a:pPr>
            <a:r>
              <a:rPr lang="en-US" sz="4400" b="0" i="0" u="none" strike="noStrike" cap="none">
                <a:solidFill>
                  <a:srgbClr val="BA0C2F"/>
                </a:solidFill>
                <a:latin typeface="Calibri"/>
                <a:ea typeface="Calibri"/>
                <a:cs typeface="Calibri"/>
                <a:sym typeface="Calibri"/>
              </a:rPr>
              <a:t>HOW DOES FEWS NET WORK?</a:t>
            </a:r>
          </a:p>
        </p:txBody>
      </p:sp>
      <p:pic>
        <p:nvPicPr>
          <p:cNvPr id="177" name="Shape 177"/>
          <p:cNvPicPr preferRelativeResize="0"/>
          <p:nvPr/>
        </p:nvPicPr>
        <p:blipFill rotWithShape="1">
          <a:blip r:embed="rId3">
            <a:alphaModFix/>
          </a:blip>
          <a:srcRect l="38332" t="7836" r="32918"/>
          <a:stretch/>
        </p:blipFill>
        <p:spPr>
          <a:xfrm>
            <a:off x="8026400" y="1143000"/>
            <a:ext cx="3105544" cy="5301979"/>
          </a:xfrm>
          <a:prstGeom prst="rect">
            <a:avLst/>
          </a:prstGeom>
          <a:noFill/>
          <a:ln>
            <a:noFill/>
          </a:ln>
        </p:spPr>
      </p:pic>
      <p:grpSp>
        <p:nvGrpSpPr>
          <p:cNvPr id="178" name="Shape 178"/>
          <p:cNvGrpSpPr/>
          <p:nvPr/>
        </p:nvGrpSpPr>
        <p:grpSpPr>
          <a:xfrm>
            <a:off x="7073899" y="3072469"/>
            <a:ext cx="1905000" cy="1046929"/>
            <a:chOff x="847558" y="2662922"/>
            <a:chExt cx="3331956" cy="1345667"/>
          </a:xfrm>
        </p:grpSpPr>
        <p:pic>
          <p:nvPicPr>
            <p:cNvPr id="179" name="Shape 179"/>
            <p:cNvPicPr preferRelativeResize="0"/>
            <p:nvPr/>
          </p:nvPicPr>
          <p:blipFill rotWithShape="1">
            <a:blip r:embed="rId4">
              <a:alphaModFix/>
            </a:blip>
            <a:srcRect/>
            <a:stretch/>
          </p:blipFill>
          <p:spPr>
            <a:xfrm>
              <a:off x="847558" y="2662922"/>
              <a:ext cx="1368966" cy="1345667"/>
            </a:xfrm>
            <a:prstGeom prst="rect">
              <a:avLst/>
            </a:prstGeom>
            <a:noFill/>
            <a:ln w="9525" cap="flat" cmpd="sng">
              <a:solidFill>
                <a:schemeClr val="dk1"/>
              </a:solidFill>
              <a:prstDash val="solid"/>
              <a:round/>
              <a:headEnd type="none" w="med" len="med"/>
              <a:tailEnd type="none" w="med" len="med"/>
            </a:ln>
          </p:spPr>
        </p:pic>
        <p:sp>
          <p:nvSpPr>
            <p:cNvPr id="180" name="Shape 180"/>
            <p:cNvSpPr/>
            <p:nvPr/>
          </p:nvSpPr>
          <p:spPr>
            <a:xfrm>
              <a:off x="2247900" y="3152639"/>
              <a:ext cx="1931614" cy="218235"/>
            </a:xfrm>
            <a:prstGeom prst="rightArrow">
              <a:avLst>
                <a:gd name="adj1" fmla="val 50000"/>
                <a:gd name="adj2" fmla="val 50000"/>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181" name="Shape 181"/>
          <p:cNvSpPr txBox="1"/>
          <p:nvPr/>
        </p:nvSpPr>
        <p:spPr>
          <a:xfrm rot="-5400000">
            <a:off x="9810901" y="2498466"/>
            <a:ext cx="2895600" cy="18466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600" b="0" i="0" u="none" strike="noStrike" cap="none">
                <a:solidFill>
                  <a:srgbClr val="6C6463"/>
                </a:solidFill>
                <a:latin typeface="Cabin"/>
                <a:ea typeface="Cabin"/>
                <a:cs typeface="Cabin"/>
                <a:sym typeface="Cabin"/>
              </a:rPr>
              <a:t>FROM DATA TO DECISIONS, Partnership for Public Service, November 2013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u="none" strike="noStrike" cap="none">
                <a:solidFill>
                  <a:srgbClr val="6C6463"/>
                </a:solidFill>
                <a:latin typeface="Cabin"/>
                <a:ea typeface="Cabin"/>
                <a:cs typeface="Cabin"/>
                <a:sym typeface="Cabin"/>
              </a:rPr>
              <a:t>14</a:t>
            </a:fld>
            <a:endParaRPr lang="en-US" sz="600" b="0" i="0" u="none" strike="noStrike" cap="none">
              <a:solidFill>
                <a:srgbClr val="6C6463"/>
              </a:solidFill>
              <a:latin typeface="Cabin"/>
              <a:ea typeface="Cabin"/>
              <a:cs typeface="Cabin"/>
              <a:sym typeface="Cabin"/>
            </a:endParaRPr>
          </a:p>
        </p:txBody>
      </p:sp>
      <p:sp>
        <p:nvSpPr>
          <p:cNvPr id="188" name="Shape 188"/>
          <p:cNvSpPr txBox="1">
            <a:spLocks noGrp="1"/>
          </p:cNvSpPr>
          <p:nvPr>
            <p:ph type="title"/>
          </p:nvPr>
        </p:nvSpPr>
        <p:spPr>
          <a:xfrm>
            <a:off x="2438805" y="392871"/>
            <a:ext cx="10363200" cy="97872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BA0C2F"/>
              </a:buClr>
              <a:buSzPct val="25000"/>
              <a:buFont typeface="Calibri"/>
              <a:buNone/>
            </a:pPr>
            <a:r>
              <a:rPr lang="en-US" sz="4400" b="0" i="0" u="none" strike="noStrike" cap="none">
                <a:solidFill>
                  <a:srgbClr val="BA0C2F"/>
                </a:solidFill>
                <a:latin typeface="Calibri"/>
                <a:ea typeface="Calibri"/>
                <a:cs typeface="Calibri"/>
                <a:sym typeface="Calibri"/>
              </a:rPr>
              <a:t>The Science</a:t>
            </a:r>
            <a:br>
              <a:rPr lang="en-US" sz="4400" b="0" i="0" u="none" strike="noStrike" cap="none">
                <a:solidFill>
                  <a:srgbClr val="BA0C2F"/>
                </a:solidFill>
                <a:latin typeface="Calibri"/>
                <a:ea typeface="Calibri"/>
                <a:cs typeface="Calibri"/>
                <a:sym typeface="Calibri"/>
              </a:rPr>
            </a:br>
            <a:r>
              <a:rPr lang="en-US" sz="2000" b="0" i="0" u="none" strike="noStrike" cap="none">
                <a:solidFill>
                  <a:srgbClr val="6C6463"/>
                </a:solidFill>
                <a:latin typeface="Calibri"/>
                <a:ea typeface="Calibri"/>
                <a:cs typeface="Calibri"/>
                <a:sym typeface="Calibri"/>
              </a:rPr>
              <a:t>Decades of satellite images </a:t>
            </a:r>
            <a:r>
              <a:rPr lang="en-US" sz="2000">
                <a:solidFill>
                  <a:srgbClr val="6C6463"/>
                </a:solidFill>
              </a:rPr>
              <a:t>- continuous innovations</a:t>
            </a:r>
          </a:p>
        </p:txBody>
      </p:sp>
      <p:pic>
        <p:nvPicPr>
          <p:cNvPr id="189" name="Shape 189" descr="Water Availability"/>
          <p:cNvPicPr preferRelativeResize="0"/>
          <p:nvPr/>
        </p:nvPicPr>
        <p:blipFill rotWithShape="1">
          <a:blip r:embed="rId3">
            <a:alphaModFix/>
          </a:blip>
          <a:srcRect/>
          <a:stretch/>
        </p:blipFill>
        <p:spPr>
          <a:xfrm>
            <a:off x="203200" y="2310332"/>
            <a:ext cx="3706730" cy="3073315"/>
          </a:xfrm>
          <a:prstGeom prst="rect">
            <a:avLst/>
          </a:prstGeom>
          <a:noFill/>
          <a:ln>
            <a:noFill/>
          </a:ln>
        </p:spPr>
      </p:pic>
      <p:pic>
        <p:nvPicPr>
          <p:cNvPr id="190" name="Shape 190" descr="http://edcintl.cr.usgs.gov/downloads/sciweb1/shared/fews/web/africa/east/dekadal/eta/anomaly/graphics/dab16081082.png"/>
          <p:cNvPicPr preferRelativeResize="0"/>
          <p:nvPr/>
        </p:nvPicPr>
        <p:blipFill rotWithShape="1">
          <a:blip r:embed="rId4">
            <a:alphaModFix/>
          </a:blip>
          <a:srcRect/>
          <a:stretch/>
        </p:blipFill>
        <p:spPr>
          <a:xfrm>
            <a:off x="8247363" y="1928118"/>
            <a:ext cx="3167527" cy="3695306"/>
          </a:xfrm>
          <a:prstGeom prst="rect">
            <a:avLst/>
          </a:prstGeom>
          <a:noFill/>
          <a:ln>
            <a:noFill/>
          </a:ln>
        </p:spPr>
      </p:pic>
      <p:pic>
        <p:nvPicPr>
          <p:cNvPr id="191" name="Shape 191"/>
          <p:cNvPicPr preferRelativeResize="0"/>
          <p:nvPr/>
        </p:nvPicPr>
        <p:blipFill rotWithShape="1">
          <a:blip r:embed="rId5">
            <a:alphaModFix/>
          </a:blip>
          <a:srcRect/>
          <a:stretch/>
        </p:blipFill>
        <p:spPr>
          <a:xfrm>
            <a:off x="4321776" y="1767346"/>
            <a:ext cx="3838463" cy="40168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dt" idx="10"/>
          </p:nvPr>
        </p:nvSpPr>
        <p:spPr>
          <a:xfrm>
            <a:off x="203200" y="6520933"/>
            <a:ext cx="2844800" cy="18466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600" b="0" i="0" u="none" strike="noStrike" cap="none">
                <a:solidFill>
                  <a:srgbClr val="6C6463"/>
                </a:solidFill>
                <a:latin typeface="Cabin"/>
                <a:ea typeface="Cabin"/>
                <a:cs typeface="Cabin"/>
                <a:sym typeface="Cabin"/>
              </a:rPr>
              <a:t>2016</a:t>
            </a:r>
          </a:p>
        </p:txBody>
      </p:sp>
      <p:sp>
        <p:nvSpPr>
          <p:cNvPr id="198" name="Shape 198"/>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u="none" strike="noStrike" cap="none">
                <a:solidFill>
                  <a:srgbClr val="6C6463"/>
                </a:solidFill>
                <a:latin typeface="Cabin"/>
                <a:ea typeface="Cabin"/>
                <a:cs typeface="Cabin"/>
                <a:sym typeface="Cabin"/>
              </a:rPr>
              <a:t>15</a:t>
            </a:fld>
            <a:endParaRPr lang="en-US" sz="600" b="0" i="0" u="none" strike="noStrike" cap="none">
              <a:solidFill>
                <a:srgbClr val="6C6463"/>
              </a:solidFill>
              <a:latin typeface="Cabin"/>
              <a:ea typeface="Cabin"/>
              <a:cs typeface="Cabin"/>
              <a:sym typeface="Cabin"/>
            </a:endParaRPr>
          </a:p>
        </p:txBody>
      </p:sp>
      <p:sp>
        <p:nvSpPr>
          <p:cNvPr id="199" name="Shape 199"/>
          <p:cNvSpPr txBox="1">
            <a:spLocks noGrp="1"/>
          </p:cNvSpPr>
          <p:nvPr>
            <p:ph type="title"/>
          </p:nvPr>
        </p:nvSpPr>
        <p:spPr>
          <a:xfrm>
            <a:off x="2438805" y="392871"/>
            <a:ext cx="10363200" cy="97872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BA0C2F"/>
              </a:buClr>
              <a:buSzPct val="25000"/>
              <a:buFont typeface="Calibri"/>
              <a:buNone/>
            </a:pPr>
            <a:r>
              <a:rPr lang="en-US" sz="4400" b="0" i="0" u="none" strike="noStrike" cap="none">
                <a:solidFill>
                  <a:srgbClr val="BA0C2F"/>
                </a:solidFill>
                <a:latin typeface="Calibri"/>
                <a:ea typeface="Calibri"/>
                <a:cs typeface="Calibri"/>
                <a:sym typeface="Calibri"/>
              </a:rPr>
              <a:t>The Science</a:t>
            </a:r>
            <a:br>
              <a:rPr lang="en-US" sz="4400" b="0" i="0" u="none" strike="noStrike" cap="none">
                <a:solidFill>
                  <a:srgbClr val="BA0C2F"/>
                </a:solidFill>
                <a:latin typeface="Calibri"/>
                <a:ea typeface="Calibri"/>
                <a:cs typeface="Calibri"/>
                <a:sym typeface="Calibri"/>
              </a:rPr>
            </a:br>
            <a:r>
              <a:rPr lang="en-US" sz="2000" b="0" i="0" u="none" strike="noStrike" cap="none">
                <a:solidFill>
                  <a:srgbClr val="6C6463"/>
                </a:solidFill>
                <a:latin typeface="Calibri"/>
                <a:ea typeface="Calibri"/>
                <a:cs typeface="Calibri"/>
                <a:sym typeface="Calibri"/>
              </a:rPr>
              <a:t>Great advances in understand global climate, especially El Nino/La Nina</a:t>
            </a:r>
          </a:p>
        </p:txBody>
      </p:sp>
      <p:sp>
        <p:nvSpPr>
          <p:cNvPr id="200" name="Shape 200"/>
          <p:cNvSpPr txBox="1"/>
          <p:nvPr/>
        </p:nvSpPr>
        <p:spPr>
          <a:xfrm>
            <a:off x="5052767" y="3739317"/>
            <a:ext cx="7749238" cy="341632"/>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1800" b="1" i="0" u="none" strike="noStrike" cap="none">
                <a:solidFill>
                  <a:schemeClr val="dk1"/>
                </a:solidFill>
                <a:latin typeface="Calibri"/>
                <a:ea typeface="Calibri"/>
                <a:cs typeface="Calibri"/>
                <a:sym typeface="Calibri"/>
              </a:rPr>
              <a:t>El Niño impacts on rainfall </a:t>
            </a:r>
          </a:p>
        </p:txBody>
      </p:sp>
      <p:pic>
        <p:nvPicPr>
          <p:cNvPr id="201" name="Shape 201"/>
          <p:cNvPicPr preferRelativeResize="0"/>
          <p:nvPr/>
        </p:nvPicPr>
        <p:blipFill rotWithShape="1">
          <a:blip r:embed="rId3">
            <a:alphaModFix/>
          </a:blip>
          <a:srcRect/>
          <a:stretch/>
        </p:blipFill>
        <p:spPr>
          <a:xfrm>
            <a:off x="5427169" y="4327267"/>
            <a:ext cx="5575610" cy="2286000"/>
          </a:xfrm>
          <a:prstGeom prst="rect">
            <a:avLst/>
          </a:prstGeom>
          <a:noFill/>
          <a:ln>
            <a:noFill/>
          </a:ln>
        </p:spPr>
      </p:pic>
      <p:sp>
        <p:nvSpPr>
          <p:cNvPr id="202" name="Shape 202"/>
          <p:cNvSpPr/>
          <p:nvPr/>
        </p:nvSpPr>
        <p:spPr>
          <a:xfrm>
            <a:off x="6422462" y="3957935"/>
            <a:ext cx="3797962"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1" u="none" strike="noStrike" cap="none">
                <a:solidFill>
                  <a:schemeClr val="dk1"/>
                </a:solidFill>
                <a:latin typeface="Questrial"/>
                <a:ea typeface="Questrial"/>
                <a:cs typeface="Questrial"/>
                <a:sym typeface="Questrial"/>
              </a:rPr>
              <a:t>October 2015 – March 2016 (Forecast)</a:t>
            </a:r>
          </a:p>
        </p:txBody>
      </p:sp>
      <p:pic>
        <p:nvPicPr>
          <p:cNvPr id="203" name="Shape 203" descr="http://iri.columbia.edu/wp-content/uploads/2016/08/figure1-2.gif"/>
          <p:cNvPicPr preferRelativeResize="0"/>
          <p:nvPr/>
        </p:nvPicPr>
        <p:blipFill rotWithShape="1">
          <a:blip r:embed="rId4">
            <a:alphaModFix/>
          </a:blip>
          <a:srcRect/>
          <a:stretch/>
        </p:blipFill>
        <p:spPr>
          <a:xfrm>
            <a:off x="664670" y="4080950"/>
            <a:ext cx="3568202" cy="2114947"/>
          </a:xfrm>
          <a:prstGeom prst="rect">
            <a:avLst/>
          </a:prstGeom>
          <a:noFill/>
          <a:ln>
            <a:noFill/>
          </a:ln>
        </p:spPr>
      </p:pic>
      <p:pic>
        <p:nvPicPr>
          <p:cNvPr id="204" name="Shape 204"/>
          <p:cNvPicPr preferRelativeResize="0"/>
          <p:nvPr/>
        </p:nvPicPr>
        <p:blipFill rotWithShape="1">
          <a:blip r:embed="rId5">
            <a:alphaModFix/>
          </a:blip>
          <a:srcRect/>
          <a:stretch/>
        </p:blipFill>
        <p:spPr>
          <a:xfrm>
            <a:off x="3010121" y="1374595"/>
            <a:ext cx="4356703" cy="26140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p:nvPr/>
        </p:nvSpPr>
        <p:spPr>
          <a:xfrm>
            <a:off x="1782352" y="1467525"/>
            <a:ext cx="7273253" cy="4572000"/>
          </a:xfrm>
          <a:prstGeom prst="roundRect">
            <a:avLst>
              <a:gd name="adj" fmla="val 16667"/>
            </a:avLst>
          </a:prstGeom>
          <a:solidFill>
            <a:srgbClr val="D8D8D8"/>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11" name="Shape 211"/>
          <p:cNvSpPr txBox="1"/>
          <p:nvPr/>
        </p:nvSpPr>
        <p:spPr>
          <a:xfrm>
            <a:off x="2709913" y="2553196"/>
            <a:ext cx="2401367" cy="1200329"/>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Crop calendars</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Area planted</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Input availability</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Rainfall</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Yields</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Pasture conditions, etc.</a:t>
            </a:r>
          </a:p>
        </p:txBody>
      </p:sp>
      <p:sp>
        <p:nvSpPr>
          <p:cNvPr id="212" name="Shape 212"/>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u="none" strike="noStrike" cap="none">
                <a:solidFill>
                  <a:srgbClr val="6C6463"/>
                </a:solidFill>
                <a:latin typeface="Cabin"/>
                <a:ea typeface="Cabin"/>
                <a:cs typeface="Cabin"/>
                <a:sym typeface="Cabin"/>
              </a:rPr>
              <a:t>16</a:t>
            </a:fld>
            <a:endParaRPr lang="en-US" sz="600" b="0" i="0" u="none" strike="noStrike" cap="none">
              <a:solidFill>
                <a:srgbClr val="6C6463"/>
              </a:solidFill>
              <a:latin typeface="Cabin"/>
              <a:ea typeface="Cabin"/>
              <a:cs typeface="Cabin"/>
              <a:sym typeface="Cabin"/>
            </a:endParaRPr>
          </a:p>
        </p:txBody>
      </p:sp>
      <p:sp>
        <p:nvSpPr>
          <p:cNvPr id="213" name="Shape 213"/>
          <p:cNvSpPr txBox="1">
            <a:spLocks noGrp="1"/>
          </p:cNvSpPr>
          <p:nvPr>
            <p:ph type="title"/>
          </p:nvPr>
        </p:nvSpPr>
        <p:spPr>
          <a:xfrm>
            <a:off x="2438805" y="392871"/>
            <a:ext cx="10363200" cy="97872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BA0C2F"/>
              </a:buClr>
              <a:buSzPct val="25000"/>
              <a:buFont typeface="Calibri"/>
              <a:buNone/>
            </a:pPr>
            <a:r>
              <a:rPr lang="en-US" sz="4400" b="0" i="0" u="none" strike="noStrike" cap="none">
                <a:solidFill>
                  <a:srgbClr val="BA0C2F"/>
                </a:solidFill>
                <a:latin typeface="Calibri"/>
                <a:ea typeface="Calibri"/>
                <a:cs typeface="Calibri"/>
                <a:sym typeface="Calibri"/>
              </a:rPr>
              <a:t>The Socio-Economic Data</a:t>
            </a:r>
            <a:br>
              <a:rPr lang="en-US" sz="4400" b="0" i="0" u="none" strike="noStrike" cap="none">
                <a:solidFill>
                  <a:srgbClr val="BA0C2F"/>
                </a:solidFill>
                <a:latin typeface="Calibri"/>
                <a:ea typeface="Calibri"/>
                <a:cs typeface="Calibri"/>
                <a:sym typeface="Calibri"/>
              </a:rPr>
            </a:br>
            <a:endParaRPr lang="en-US" sz="4400" b="0" i="0" u="none" strike="noStrike" cap="none">
              <a:solidFill>
                <a:srgbClr val="BA0C2F"/>
              </a:solidFill>
              <a:latin typeface="Calibri"/>
              <a:ea typeface="Calibri"/>
              <a:cs typeface="Calibri"/>
              <a:sym typeface="Calibri"/>
            </a:endParaRPr>
          </a:p>
        </p:txBody>
      </p:sp>
      <p:sp>
        <p:nvSpPr>
          <p:cNvPr id="214" name="Shape 214"/>
          <p:cNvSpPr txBox="1"/>
          <p:nvPr/>
        </p:nvSpPr>
        <p:spPr>
          <a:xfrm>
            <a:off x="2499918" y="1795243"/>
            <a:ext cx="6001605" cy="555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200" b="0" i="0" u="none" strike="noStrike" cap="none">
                <a:solidFill>
                  <a:schemeClr val="dk1"/>
                </a:solidFill>
                <a:latin typeface="Questrial"/>
                <a:ea typeface="Questrial"/>
                <a:cs typeface="Questrial"/>
                <a:sym typeface="Questrial"/>
              </a:rPr>
              <a:t>FEWS NET Data Streams</a:t>
            </a:r>
          </a:p>
        </p:txBody>
      </p:sp>
      <p:sp>
        <p:nvSpPr>
          <p:cNvPr id="215" name="Shape 215"/>
          <p:cNvSpPr/>
          <p:nvPr/>
        </p:nvSpPr>
        <p:spPr>
          <a:xfrm>
            <a:off x="2324881" y="4051710"/>
            <a:ext cx="3016765" cy="1554952"/>
          </a:xfrm>
          <a:prstGeom prst="roundRect">
            <a:avLst>
              <a:gd name="adj" fmla="val 16667"/>
            </a:avLst>
          </a:prstGeom>
          <a:solidFill>
            <a:srgbClr val="A0C0C9"/>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Questrial"/>
                <a:ea typeface="Questrial"/>
                <a:cs typeface="Questrial"/>
                <a:sym typeface="Questrial"/>
              </a:rPr>
              <a:t>Livelihoods</a:t>
            </a:r>
          </a:p>
        </p:txBody>
      </p:sp>
      <p:sp>
        <p:nvSpPr>
          <p:cNvPr id="216" name="Shape 216"/>
          <p:cNvSpPr/>
          <p:nvPr/>
        </p:nvSpPr>
        <p:spPr>
          <a:xfrm>
            <a:off x="2288884" y="2351022"/>
            <a:ext cx="3016765" cy="1528391"/>
          </a:xfrm>
          <a:prstGeom prst="roundRect">
            <a:avLst>
              <a:gd name="adj" fmla="val 16667"/>
            </a:avLst>
          </a:prstGeom>
          <a:solidFill>
            <a:srgbClr val="A0CE9D"/>
          </a:solidFill>
          <a:ln>
            <a:noFill/>
          </a:ln>
        </p:spPr>
        <p:txBody>
          <a:bodyPr lIns="0" tIns="45700" rIns="0"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Questrial"/>
                <a:ea typeface="Questrial"/>
                <a:cs typeface="Questrial"/>
                <a:sym typeface="Questrial"/>
              </a:rPr>
              <a:t>Agriculture</a:t>
            </a:r>
          </a:p>
        </p:txBody>
      </p:sp>
      <p:sp>
        <p:nvSpPr>
          <p:cNvPr id="217" name="Shape 217"/>
          <p:cNvSpPr txBox="1"/>
          <p:nvPr/>
        </p:nvSpPr>
        <p:spPr>
          <a:xfrm>
            <a:off x="5710885" y="2486321"/>
            <a:ext cx="2401367" cy="1200329"/>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Market prices</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Market functioning</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Trade flows</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Wage rates</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Inflation rates</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Informal trade, etc.</a:t>
            </a:r>
          </a:p>
        </p:txBody>
      </p:sp>
      <p:sp>
        <p:nvSpPr>
          <p:cNvPr id="218" name="Shape 218"/>
          <p:cNvSpPr/>
          <p:nvPr/>
        </p:nvSpPr>
        <p:spPr>
          <a:xfrm>
            <a:off x="5726678" y="2296855"/>
            <a:ext cx="2806602" cy="1550868"/>
          </a:xfrm>
          <a:prstGeom prst="roundRect">
            <a:avLst>
              <a:gd name="adj" fmla="val 16667"/>
            </a:avLst>
          </a:prstGeom>
          <a:solidFill>
            <a:srgbClr val="9ECBB8"/>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Questrial"/>
                <a:ea typeface="Questrial"/>
                <a:cs typeface="Questrial"/>
                <a:sym typeface="Questrial"/>
              </a:rPr>
              <a:t>Markets and Trade</a:t>
            </a:r>
          </a:p>
        </p:txBody>
      </p:sp>
      <p:sp>
        <p:nvSpPr>
          <p:cNvPr id="219" name="Shape 219"/>
          <p:cNvSpPr txBox="1"/>
          <p:nvPr/>
        </p:nvSpPr>
        <p:spPr>
          <a:xfrm>
            <a:off x="6085462" y="4233180"/>
            <a:ext cx="2401367" cy="1384995"/>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Anthropometric data </a:t>
            </a:r>
          </a:p>
          <a:p>
            <a:pPr marL="742950" marR="0" lvl="1"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Weight/height</a:t>
            </a:r>
          </a:p>
          <a:p>
            <a:pPr marL="742950" marR="0" lvl="1"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Weight/age</a:t>
            </a:r>
          </a:p>
          <a:p>
            <a:pPr marL="742950" marR="0" lvl="1"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Growth faltering</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Mortality</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Morbidity</a:t>
            </a:r>
          </a:p>
          <a:p>
            <a:pPr marL="285750" marR="0" lvl="0" indent="-2857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Health clinic attendance, etc.</a:t>
            </a:r>
          </a:p>
        </p:txBody>
      </p:sp>
      <p:sp>
        <p:nvSpPr>
          <p:cNvPr id="220" name="Shape 220"/>
          <p:cNvSpPr/>
          <p:nvPr/>
        </p:nvSpPr>
        <p:spPr>
          <a:xfrm>
            <a:off x="5796655" y="4051708"/>
            <a:ext cx="2803941" cy="1554952"/>
          </a:xfrm>
          <a:prstGeom prst="roundRect">
            <a:avLst>
              <a:gd name="adj" fmla="val 16667"/>
            </a:avLst>
          </a:prstGeom>
          <a:solidFill>
            <a:srgbClr val="9FA6C3"/>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Questrial"/>
                <a:ea typeface="Questrial"/>
                <a:cs typeface="Questrial"/>
                <a:sym typeface="Questrial"/>
              </a:rPr>
              <a:t>Nutrition and Health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u="none" strike="noStrike" cap="none">
                <a:solidFill>
                  <a:srgbClr val="6C6463"/>
                </a:solidFill>
                <a:latin typeface="Cabin"/>
                <a:ea typeface="Cabin"/>
                <a:cs typeface="Cabin"/>
                <a:sym typeface="Cabin"/>
              </a:rPr>
              <a:t>17</a:t>
            </a:fld>
            <a:endParaRPr lang="en-US" sz="600" b="0" i="0" u="none" strike="noStrike" cap="none">
              <a:solidFill>
                <a:srgbClr val="6C6463"/>
              </a:solidFill>
              <a:latin typeface="Cabin"/>
              <a:ea typeface="Cabin"/>
              <a:cs typeface="Cabin"/>
              <a:sym typeface="Cabin"/>
            </a:endParaRPr>
          </a:p>
        </p:txBody>
      </p:sp>
      <p:sp>
        <p:nvSpPr>
          <p:cNvPr id="227" name="Shape 227"/>
          <p:cNvSpPr txBox="1">
            <a:spLocks noGrp="1"/>
          </p:cNvSpPr>
          <p:nvPr>
            <p:ph type="title"/>
          </p:nvPr>
        </p:nvSpPr>
        <p:spPr>
          <a:xfrm>
            <a:off x="1712413" y="490408"/>
            <a:ext cx="10363200" cy="701731"/>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6C6463"/>
              </a:buClr>
              <a:buSzPct val="25000"/>
              <a:buFont typeface="Calibri"/>
              <a:buNone/>
            </a:pPr>
            <a:r>
              <a:rPr lang="en-US" sz="4400" b="0" i="0" u="none" strike="noStrike" cap="none">
                <a:solidFill>
                  <a:srgbClr val="6C6463"/>
                </a:solidFill>
                <a:latin typeface="Calibri"/>
                <a:ea typeface="Calibri"/>
                <a:cs typeface="Calibri"/>
                <a:sym typeface="Calibri"/>
              </a:rPr>
              <a:t>Understanding local livelihoods</a:t>
            </a:r>
          </a:p>
        </p:txBody>
      </p:sp>
      <p:sp>
        <p:nvSpPr>
          <p:cNvPr id="228" name="Shape 228"/>
          <p:cNvSpPr/>
          <p:nvPr/>
        </p:nvSpPr>
        <p:spPr>
          <a:xfrm>
            <a:off x="1485866" y="1598569"/>
            <a:ext cx="9245007" cy="1815881"/>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dk1"/>
              </a:buClr>
              <a:buSzPct val="100000"/>
              <a:buFont typeface="Calibri"/>
              <a:buAutoNum type="arabicPeriod"/>
            </a:pPr>
            <a:r>
              <a:rPr lang="en-US" sz="1600" b="0" i="0" u="none" strike="noStrike" cap="none">
                <a:solidFill>
                  <a:schemeClr val="dk1"/>
                </a:solidFill>
                <a:latin typeface="Calibri"/>
                <a:ea typeface="Calibri"/>
                <a:cs typeface="Calibri"/>
                <a:sym typeface="Calibri"/>
              </a:rPr>
              <a:t>Open website:  </a:t>
            </a:r>
            <a:r>
              <a:rPr lang="en-US" sz="1600" b="0" i="0" u="sng" strike="noStrike" cap="none">
                <a:solidFill>
                  <a:schemeClr val="hlink"/>
                </a:solidFill>
                <a:latin typeface="Calibri"/>
                <a:ea typeface="Calibri"/>
                <a:cs typeface="Calibri"/>
                <a:sym typeface="Calibri"/>
                <a:hlinkClick r:id="rId3"/>
              </a:rPr>
              <a:t>www.fews.net</a:t>
            </a:r>
          </a:p>
          <a:p>
            <a:pPr marL="228600" marR="0" lvl="0" indent="-228600" algn="l" rtl="0">
              <a:spcBef>
                <a:spcPts val="0"/>
              </a:spcBef>
              <a:buClr>
                <a:schemeClr val="dk1"/>
              </a:buClr>
              <a:buSzPct val="100000"/>
              <a:buFont typeface="Calibri"/>
              <a:buAutoNum type="arabicPeriod"/>
            </a:pPr>
            <a:r>
              <a:rPr lang="en-US" sz="1600" b="0" i="0" u="none" strike="noStrike" cap="none">
                <a:solidFill>
                  <a:schemeClr val="dk1"/>
                </a:solidFill>
                <a:latin typeface="Calibri"/>
                <a:ea typeface="Calibri"/>
                <a:cs typeface="Calibri"/>
                <a:sym typeface="Calibri"/>
              </a:rPr>
              <a:t>Go to Countries &amp; Regions</a:t>
            </a:r>
          </a:p>
          <a:p>
            <a:pPr marL="228600" marR="0" lvl="0" indent="-228600" algn="l" rtl="0">
              <a:spcBef>
                <a:spcPts val="0"/>
              </a:spcBef>
              <a:buClr>
                <a:schemeClr val="dk1"/>
              </a:buClr>
              <a:buSzPct val="100000"/>
              <a:buFont typeface="Calibri"/>
              <a:buAutoNum type="arabicPeriod"/>
            </a:pPr>
            <a:r>
              <a:rPr lang="en-US" sz="1600" b="0" i="0" u="none" strike="noStrike" cap="none">
                <a:solidFill>
                  <a:schemeClr val="dk1"/>
                </a:solidFill>
                <a:latin typeface="Calibri"/>
                <a:ea typeface="Calibri"/>
                <a:cs typeface="Calibri"/>
                <a:sym typeface="Calibri"/>
              </a:rPr>
              <a:t>Under East Africa, click on South Sudan</a:t>
            </a:r>
          </a:p>
          <a:p>
            <a:pPr marL="228600" marR="0" lvl="0" indent="-228600" algn="l" rtl="0">
              <a:spcBef>
                <a:spcPts val="0"/>
              </a:spcBef>
              <a:buClr>
                <a:schemeClr val="dk1"/>
              </a:buClr>
              <a:buSzPct val="100000"/>
              <a:buFont typeface="Calibri"/>
              <a:buAutoNum type="arabicPeriod"/>
            </a:pPr>
            <a:r>
              <a:rPr lang="en-US" sz="1600" b="0" i="0" u="none" strike="noStrike" cap="none">
                <a:solidFill>
                  <a:schemeClr val="dk1"/>
                </a:solidFill>
                <a:latin typeface="Calibri"/>
                <a:ea typeface="Calibri"/>
                <a:cs typeface="Calibri"/>
                <a:sym typeface="Calibri"/>
              </a:rPr>
              <a:t>Scroll to bottom of the South Sudan country page, to the section on Livelihoods</a:t>
            </a:r>
          </a:p>
          <a:p>
            <a:pPr marL="228600" marR="0" lvl="0" indent="-228600" algn="l" rtl="0">
              <a:spcBef>
                <a:spcPts val="0"/>
              </a:spcBef>
              <a:buClr>
                <a:schemeClr val="dk1"/>
              </a:buClr>
              <a:buSzPct val="100000"/>
              <a:buFont typeface="Calibri"/>
              <a:buAutoNum type="arabicPeriod"/>
            </a:pPr>
            <a:r>
              <a:rPr lang="en-US" sz="1600" b="0" i="0" u="none" strike="noStrike" cap="none">
                <a:solidFill>
                  <a:schemeClr val="dk1"/>
                </a:solidFill>
                <a:latin typeface="Calibri"/>
                <a:ea typeface="Calibri"/>
                <a:cs typeface="Calibri"/>
                <a:sym typeface="Calibri"/>
              </a:rPr>
              <a:t>Open the South Sudan Livelihoods Descriptions file</a:t>
            </a:r>
          </a:p>
          <a:p>
            <a:pPr marL="457200" marR="0" lvl="1" indent="0" algn="l" rtl="0">
              <a:spcBef>
                <a:spcPts val="0"/>
              </a:spcBef>
              <a:buSzPct val="25000"/>
              <a:buNone/>
            </a:pPr>
            <a:r>
              <a:rPr lang="en-US" sz="1600" b="0" i="0" u="none" strike="noStrike" cap="none">
                <a:solidFill>
                  <a:schemeClr val="dk1"/>
                </a:solidFill>
                <a:latin typeface="Calibri"/>
                <a:ea typeface="Calibri"/>
                <a:cs typeface="Calibri"/>
                <a:sym typeface="Calibri"/>
              </a:rPr>
              <a:t>  </a:t>
            </a:r>
            <a:r>
              <a:rPr lang="en-US" sz="1600" b="0" i="0" u="sng" strike="noStrike" cap="none">
                <a:solidFill>
                  <a:schemeClr val="hlink"/>
                </a:solidFill>
                <a:latin typeface="Calibri"/>
                <a:ea typeface="Calibri"/>
                <a:cs typeface="Calibri"/>
                <a:sym typeface="Calibri"/>
                <a:hlinkClick r:id="rId4"/>
              </a:rPr>
              <a:t>http://www.fews.net/east-africa/south-sudan/livelihood-description/august-2013</a:t>
            </a:r>
          </a:p>
          <a:p>
            <a:pPr marL="457200" marR="0" lvl="1" indent="0" algn="l" rtl="0">
              <a:spcBef>
                <a:spcPts val="0"/>
              </a:spcBef>
              <a:buNone/>
            </a:pPr>
            <a:endParaRPr sz="1600" b="0" i="0" u="none" strike="noStrike" cap="none">
              <a:solidFill>
                <a:schemeClr val="dk1"/>
              </a:solidFill>
              <a:latin typeface="Calibri"/>
              <a:ea typeface="Calibri"/>
              <a:cs typeface="Calibri"/>
              <a:sym typeface="Calibri"/>
            </a:endParaRPr>
          </a:p>
        </p:txBody>
      </p:sp>
      <p:pic>
        <p:nvPicPr>
          <p:cNvPr id="229" name="Shape 229"/>
          <p:cNvPicPr preferRelativeResize="0">
            <a:picLocks noGrp="1"/>
          </p:cNvPicPr>
          <p:nvPr>
            <p:ph type="body" idx="1"/>
          </p:nvPr>
        </p:nvPicPr>
        <p:blipFill rotWithShape="1">
          <a:blip r:embed="rId5">
            <a:alphaModFix/>
          </a:blip>
          <a:srcRect l="12500" t="12705" r="12500" b="5275"/>
          <a:stretch/>
        </p:blipFill>
        <p:spPr>
          <a:xfrm>
            <a:off x="2554699" y="3366651"/>
            <a:ext cx="5184600" cy="31892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dt" idx="10"/>
          </p:nvPr>
        </p:nvSpPr>
        <p:spPr>
          <a:xfrm>
            <a:off x="203200" y="6520933"/>
            <a:ext cx="2844800" cy="18466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600" b="0" i="0" u="none" strike="noStrike" cap="none">
                <a:solidFill>
                  <a:srgbClr val="6C6463"/>
                </a:solidFill>
                <a:latin typeface="Cabin"/>
                <a:ea typeface="Cabin"/>
                <a:cs typeface="Cabin"/>
                <a:sym typeface="Cabin"/>
              </a:rPr>
              <a:t>2016</a:t>
            </a:r>
          </a:p>
        </p:txBody>
      </p:sp>
      <p:sp>
        <p:nvSpPr>
          <p:cNvPr id="236" name="Shape 236"/>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u="none" strike="noStrike" cap="none">
                <a:solidFill>
                  <a:srgbClr val="6C6463"/>
                </a:solidFill>
                <a:latin typeface="Cabin"/>
                <a:ea typeface="Cabin"/>
                <a:cs typeface="Cabin"/>
                <a:sym typeface="Cabin"/>
              </a:rPr>
              <a:t>18</a:t>
            </a:fld>
            <a:endParaRPr lang="en-US" sz="600" b="0" i="0" u="none" strike="noStrike" cap="none">
              <a:solidFill>
                <a:srgbClr val="6C6463"/>
              </a:solidFill>
              <a:latin typeface="Cabin"/>
              <a:ea typeface="Cabin"/>
              <a:cs typeface="Cabin"/>
              <a:sym typeface="Cabin"/>
            </a:endParaRPr>
          </a:p>
        </p:txBody>
      </p:sp>
      <p:sp>
        <p:nvSpPr>
          <p:cNvPr id="237" name="Shape 237"/>
          <p:cNvSpPr txBox="1">
            <a:spLocks noGrp="1"/>
          </p:cNvSpPr>
          <p:nvPr>
            <p:ph type="title"/>
          </p:nvPr>
        </p:nvSpPr>
        <p:spPr>
          <a:xfrm>
            <a:off x="2438805" y="392871"/>
            <a:ext cx="10363200" cy="97872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BA0C2F"/>
              </a:buClr>
              <a:buSzPct val="25000"/>
              <a:buFont typeface="Calibri"/>
              <a:buNone/>
            </a:pPr>
            <a:r>
              <a:rPr lang="en-US"/>
              <a:t>Focus on Livelihood Zone 8</a:t>
            </a:r>
            <a:br>
              <a:rPr lang="en-US" sz="4400" b="0" i="0" u="none" strike="noStrike" cap="none">
                <a:solidFill>
                  <a:srgbClr val="BA0C2F"/>
                </a:solidFill>
                <a:latin typeface="Calibri"/>
                <a:ea typeface="Calibri"/>
                <a:cs typeface="Calibri"/>
                <a:sym typeface="Calibri"/>
              </a:rPr>
            </a:br>
            <a:r>
              <a:rPr lang="en-US" sz="2000" b="0" i="0" u="none" strike="noStrike" cap="none">
                <a:solidFill>
                  <a:srgbClr val="6C6463"/>
                </a:solidFill>
                <a:latin typeface="Calibri"/>
                <a:ea typeface="Calibri"/>
                <a:cs typeface="Calibri"/>
                <a:sym typeface="Calibri"/>
              </a:rPr>
              <a:t>Understanding seasonal calendars</a:t>
            </a:r>
          </a:p>
        </p:txBody>
      </p:sp>
      <p:sp>
        <p:nvSpPr>
          <p:cNvPr id="238" name="Shape 238"/>
          <p:cNvSpPr txBox="1"/>
          <p:nvPr/>
        </p:nvSpPr>
        <p:spPr>
          <a:xfrm>
            <a:off x="1981200" y="2357053"/>
            <a:ext cx="1295400" cy="6461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rgbClr val="6C6463"/>
                </a:solidFill>
                <a:latin typeface="Cabin"/>
                <a:ea typeface="Cabin"/>
                <a:cs typeface="Cabin"/>
                <a:sym typeface="Cabin"/>
              </a:rPr>
              <a:t>South Sudan general</a:t>
            </a:r>
          </a:p>
        </p:txBody>
      </p:sp>
      <p:sp>
        <p:nvSpPr>
          <p:cNvPr id="239" name="Shape 239"/>
          <p:cNvSpPr txBox="1"/>
          <p:nvPr/>
        </p:nvSpPr>
        <p:spPr>
          <a:xfrm>
            <a:off x="1981200" y="4501539"/>
            <a:ext cx="1295400" cy="1477961"/>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b="0" i="0" u="none" strike="noStrike" cap="none">
              <a:solidFill>
                <a:srgbClr val="6C6463"/>
              </a:solidFill>
              <a:latin typeface="Cabin"/>
              <a:ea typeface="Cabin"/>
              <a:cs typeface="Cabin"/>
              <a:sym typeface="Cabin"/>
            </a:endParaRPr>
          </a:p>
        </p:txBody>
      </p:sp>
      <p:pic>
        <p:nvPicPr>
          <p:cNvPr id="240" name="Shape 240" descr="South Sudan Seasonal Calendar"/>
          <p:cNvPicPr preferRelativeResize="0"/>
          <p:nvPr/>
        </p:nvPicPr>
        <p:blipFill rotWithShape="1">
          <a:blip r:embed="rId3">
            <a:alphaModFix/>
          </a:blip>
          <a:srcRect/>
          <a:stretch/>
        </p:blipFill>
        <p:spPr>
          <a:xfrm>
            <a:off x="3665987" y="1457488"/>
            <a:ext cx="5766644" cy="1954327"/>
          </a:xfrm>
          <a:prstGeom prst="rect">
            <a:avLst/>
          </a:prstGeom>
          <a:noFill/>
          <a:ln>
            <a:noFill/>
          </a:ln>
        </p:spPr>
      </p:pic>
      <p:pic>
        <p:nvPicPr>
          <p:cNvPr id="241" name="Shape 241"/>
          <p:cNvPicPr preferRelativeResize="0"/>
          <p:nvPr/>
        </p:nvPicPr>
        <p:blipFill rotWithShape="1">
          <a:blip r:embed="rId4">
            <a:alphaModFix/>
          </a:blip>
          <a:srcRect l="28004" t="23486" r="34166" b="28562"/>
          <a:stretch/>
        </p:blipFill>
        <p:spPr>
          <a:xfrm>
            <a:off x="4389917" y="3497705"/>
            <a:ext cx="4612080" cy="3288485"/>
          </a:xfrm>
          <a:prstGeom prst="rect">
            <a:avLst/>
          </a:prstGeom>
          <a:noFill/>
          <a:ln>
            <a:noFill/>
          </a:ln>
        </p:spPr>
      </p:pic>
      <p:sp>
        <p:nvSpPr>
          <p:cNvPr id="242" name="Shape 242"/>
          <p:cNvSpPr txBox="1"/>
          <p:nvPr/>
        </p:nvSpPr>
        <p:spPr>
          <a:xfrm>
            <a:off x="1981200" y="4438994"/>
            <a:ext cx="1295400" cy="6461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rgbClr val="6C6463"/>
                </a:solidFill>
                <a:latin typeface="Cabin"/>
                <a:ea typeface="Cabin"/>
                <a:cs typeface="Cabin"/>
                <a:sym typeface="Cabin"/>
              </a:rPr>
              <a:t>Specific calendars per LHZ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dt" idx="10"/>
          </p:nvPr>
        </p:nvSpPr>
        <p:spPr>
          <a:xfrm>
            <a:off x="203200" y="6520933"/>
            <a:ext cx="2844900" cy="1847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600" b="0" i="0" u="none" strike="noStrike" cap="none">
                <a:solidFill>
                  <a:srgbClr val="6C6463"/>
                </a:solidFill>
                <a:latin typeface="Cabin"/>
                <a:ea typeface="Cabin"/>
                <a:cs typeface="Cabin"/>
                <a:sym typeface="Cabin"/>
              </a:rPr>
              <a:t>2016</a:t>
            </a:r>
          </a:p>
        </p:txBody>
      </p:sp>
      <p:sp>
        <p:nvSpPr>
          <p:cNvPr id="249" name="Shape 249"/>
          <p:cNvSpPr txBox="1">
            <a:spLocks noGrp="1"/>
          </p:cNvSpPr>
          <p:nvPr>
            <p:ph type="sldNum" idx="12"/>
          </p:nvPr>
        </p:nvSpPr>
        <p:spPr>
          <a:xfrm>
            <a:off x="9144000" y="6520933"/>
            <a:ext cx="2844900" cy="1847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u="none" strike="noStrike" cap="none">
                <a:solidFill>
                  <a:srgbClr val="6C6463"/>
                </a:solidFill>
                <a:latin typeface="Cabin"/>
                <a:ea typeface="Cabin"/>
                <a:cs typeface="Cabin"/>
                <a:sym typeface="Cabin"/>
              </a:rPr>
              <a:t>19</a:t>
            </a:fld>
            <a:endParaRPr lang="en-US" sz="600" b="0" i="0" u="none" strike="noStrike" cap="none">
              <a:solidFill>
                <a:srgbClr val="6C6463"/>
              </a:solidFill>
              <a:latin typeface="Cabin"/>
              <a:ea typeface="Cabin"/>
              <a:cs typeface="Cabin"/>
              <a:sym typeface="Cabin"/>
            </a:endParaRPr>
          </a:p>
        </p:txBody>
      </p:sp>
      <p:sp>
        <p:nvSpPr>
          <p:cNvPr id="250" name="Shape 250"/>
          <p:cNvSpPr txBox="1">
            <a:spLocks noGrp="1"/>
          </p:cNvSpPr>
          <p:nvPr>
            <p:ph type="title"/>
          </p:nvPr>
        </p:nvSpPr>
        <p:spPr>
          <a:xfrm>
            <a:off x="682530" y="242371"/>
            <a:ext cx="10363200" cy="978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BA0C2F"/>
              </a:buClr>
              <a:buSzPct val="25000"/>
              <a:buFont typeface="Calibri"/>
              <a:buNone/>
            </a:pPr>
            <a:r>
              <a:rPr lang="en-US"/>
              <a:t>Conflict erupts:  Focus on Livelihood Zone 8</a:t>
            </a:r>
          </a:p>
        </p:txBody>
      </p:sp>
      <p:sp>
        <p:nvSpPr>
          <p:cNvPr id="251" name="Shape 251"/>
          <p:cNvSpPr txBox="1"/>
          <p:nvPr/>
        </p:nvSpPr>
        <p:spPr>
          <a:xfrm>
            <a:off x="1981200" y="4501539"/>
            <a:ext cx="1295400" cy="14781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b="0" i="0" u="none" strike="noStrike" cap="none">
              <a:solidFill>
                <a:srgbClr val="6C6463"/>
              </a:solidFill>
              <a:latin typeface="Cabin"/>
              <a:ea typeface="Cabin"/>
              <a:cs typeface="Cabin"/>
              <a:sym typeface="Cabin"/>
            </a:endParaRPr>
          </a:p>
        </p:txBody>
      </p:sp>
      <p:pic>
        <p:nvPicPr>
          <p:cNvPr id="252" name="Shape 252"/>
          <p:cNvPicPr preferRelativeResize="0"/>
          <p:nvPr/>
        </p:nvPicPr>
        <p:blipFill rotWithShape="1">
          <a:blip r:embed="rId3">
            <a:alphaModFix/>
          </a:blip>
          <a:srcRect r="51133"/>
          <a:stretch/>
        </p:blipFill>
        <p:spPr>
          <a:xfrm>
            <a:off x="538900" y="1371475"/>
            <a:ext cx="5711624" cy="4613375"/>
          </a:xfrm>
          <a:prstGeom prst="rect">
            <a:avLst/>
          </a:prstGeom>
          <a:noFill/>
          <a:ln>
            <a:noFill/>
          </a:ln>
        </p:spPr>
      </p:pic>
      <p:sp>
        <p:nvSpPr>
          <p:cNvPr id="253" name="Shape 253"/>
          <p:cNvSpPr/>
          <p:nvPr/>
        </p:nvSpPr>
        <p:spPr>
          <a:xfrm>
            <a:off x="2719550" y="2957300"/>
            <a:ext cx="838500" cy="18273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4" name="Shape 254"/>
          <p:cNvSpPr/>
          <p:nvPr/>
        </p:nvSpPr>
        <p:spPr>
          <a:xfrm>
            <a:off x="9144000" y="3032550"/>
            <a:ext cx="838500" cy="18273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255" name="Shape 255"/>
          <p:cNvPicPr preferRelativeResize="0"/>
          <p:nvPr/>
        </p:nvPicPr>
        <p:blipFill rotWithShape="1">
          <a:blip r:embed="rId4">
            <a:alphaModFix/>
          </a:blip>
          <a:srcRect l="34352" t="13572" r="35228" b="8106"/>
          <a:stretch/>
        </p:blipFill>
        <p:spPr>
          <a:xfrm>
            <a:off x="7513399" y="1149625"/>
            <a:ext cx="3708772" cy="5371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400" b="0" i="0" u="none" strike="noStrike" cap="none">
                <a:solidFill>
                  <a:schemeClr val="dk1"/>
                </a:solidFill>
                <a:latin typeface="Calibri"/>
                <a:ea typeface="Calibri"/>
                <a:cs typeface="Calibri"/>
                <a:sym typeface="Calibri"/>
              </a:rPr>
              <a:t>TOOLS FOR EARLY WARNING AND THEIR ROLE IN CONFLICT MITIGATION--Overview</a:t>
            </a:r>
          </a:p>
        </p:txBody>
      </p:sp>
      <p:sp>
        <p:nvSpPr>
          <p:cNvPr id="103" name="Shape 103"/>
          <p:cNvSpPr txBox="1">
            <a:spLocks noGrp="1"/>
          </p:cNvSpPr>
          <p:nvPr>
            <p:ph type="body" idx="1"/>
          </p:nvPr>
        </p:nvSpPr>
        <p:spPr>
          <a:xfrm>
            <a:off x="679622" y="1198605"/>
            <a:ext cx="10674177" cy="4978358"/>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4000" b="0" i="0" u="none" strike="noStrike" cap="none" dirty="0">
                <a:solidFill>
                  <a:schemeClr val="dk1"/>
                </a:solidFill>
                <a:latin typeface="Calibri"/>
                <a:ea typeface="Calibri"/>
                <a:cs typeface="Calibri"/>
                <a:sym typeface="Calibri"/>
              </a:rPr>
              <a:t>Goal: Better understanding of wide range of early warning tools policy makers and program managers alike should use to create momentum for early action/response in order to mitigate potential crises, both natural and man-made</a:t>
            </a:r>
          </a:p>
          <a:p>
            <a:pPr marL="228600" marR="0" lvl="0" indent="-228600" algn="l" rtl="0">
              <a:lnSpc>
                <a:spcPct val="80000"/>
              </a:lnSpc>
              <a:spcBef>
                <a:spcPts val="1000"/>
              </a:spcBef>
              <a:buClr>
                <a:schemeClr val="dk1"/>
              </a:buClr>
              <a:buSzPct val="100000"/>
              <a:buFont typeface="Arial"/>
              <a:buNone/>
            </a:pP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914400" y="1600200"/>
            <a:ext cx="10363200" cy="4572000"/>
          </a:xfrm>
          <a:prstGeom prst="rect">
            <a:avLst/>
          </a:prstGeom>
        </p:spPr>
        <p:txBody>
          <a:bodyPr lIns="91425" tIns="91425" rIns="91425" bIns="91425" anchor="t" anchorCtr="0">
            <a:noAutofit/>
          </a:bodyPr>
          <a:lstStyle/>
          <a:p>
            <a:pPr marL="457200" lvl="0" indent="-228600">
              <a:lnSpc>
                <a:spcPct val="100000"/>
              </a:lnSpc>
              <a:spcBef>
                <a:spcPts val="1200"/>
              </a:spcBef>
            </a:pPr>
            <a:r>
              <a:rPr lang="en-US" dirty="0"/>
              <a:t>Effects on food production (fear of farming, lack of tending fields, no access to fishing)</a:t>
            </a:r>
          </a:p>
          <a:p>
            <a:pPr marL="457200" lvl="0" indent="-228600">
              <a:lnSpc>
                <a:spcPct val="100000"/>
              </a:lnSpc>
              <a:spcBef>
                <a:spcPts val="1200"/>
              </a:spcBef>
            </a:pPr>
            <a:r>
              <a:rPr lang="en-US" dirty="0"/>
              <a:t>Effects on markets and trade (unable to buy food, unable to sell anything produced </a:t>
            </a:r>
            <a:r>
              <a:rPr lang="en-US" dirty="0" err="1"/>
              <a:t>eg</a:t>
            </a:r>
            <a:r>
              <a:rPr lang="en-US" dirty="0"/>
              <a:t> handicrafts, high prices)</a:t>
            </a:r>
          </a:p>
          <a:p>
            <a:pPr marL="457200" lvl="0" indent="-228600">
              <a:lnSpc>
                <a:spcPct val="100000"/>
              </a:lnSpc>
              <a:spcBef>
                <a:spcPts val="1200"/>
              </a:spcBef>
            </a:pPr>
            <a:r>
              <a:rPr lang="en-US" dirty="0"/>
              <a:t>Lack of humanitarian access (no food aid or other assistance)</a:t>
            </a:r>
          </a:p>
          <a:p>
            <a:pPr marL="457200" lvl="0" indent="-228600">
              <a:lnSpc>
                <a:spcPct val="100000"/>
              </a:lnSpc>
              <a:spcBef>
                <a:spcPts val="1200"/>
              </a:spcBef>
            </a:pPr>
            <a:r>
              <a:rPr lang="en-US" dirty="0"/>
              <a:t>Loss of livestock (looting, killing)</a:t>
            </a:r>
          </a:p>
          <a:p>
            <a:pPr marL="457200" lvl="0" indent="-228600" rtl="0">
              <a:lnSpc>
                <a:spcPct val="100000"/>
              </a:lnSpc>
              <a:spcBef>
                <a:spcPts val="1200"/>
              </a:spcBef>
            </a:pPr>
            <a:r>
              <a:rPr lang="en-US" dirty="0"/>
              <a:t>Human displacement</a:t>
            </a:r>
          </a:p>
          <a:p>
            <a:pPr marL="457200" lvl="0" indent="-228600">
              <a:spcBef>
                <a:spcPts val="0"/>
              </a:spcBef>
            </a:pPr>
            <a:endParaRPr lang="en-US" dirty="0"/>
          </a:p>
        </p:txBody>
      </p:sp>
      <p:sp>
        <p:nvSpPr>
          <p:cNvPr id="262" name="Shape 262"/>
          <p:cNvSpPr txBox="1">
            <a:spLocks noGrp="1"/>
          </p:cNvSpPr>
          <p:nvPr>
            <p:ph type="title"/>
          </p:nvPr>
        </p:nvSpPr>
        <p:spPr>
          <a:xfrm>
            <a:off x="914804" y="669868"/>
            <a:ext cx="10363200" cy="701700"/>
          </a:xfrm>
          <a:prstGeom prst="rect">
            <a:avLst/>
          </a:prstGeom>
        </p:spPr>
        <p:txBody>
          <a:bodyPr lIns="91425" tIns="91425" rIns="91425" bIns="91425" anchor="b" anchorCtr="0">
            <a:noAutofit/>
          </a:bodyPr>
          <a:lstStyle/>
          <a:p>
            <a:pPr lvl="0">
              <a:spcBef>
                <a:spcPts val="0"/>
              </a:spcBef>
              <a:buNone/>
            </a:pPr>
            <a:r>
              <a:rPr lang="en-US"/>
              <a:t>Brainstorm:  What baseline livelihood factors might be affected by conflict?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914400" y="1232525"/>
            <a:ext cx="10363200" cy="4572000"/>
          </a:xfrm>
          <a:prstGeom prst="rect">
            <a:avLst/>
          </a:prstGeom>
        </p:spPr>
        <p:txBody>
          <a:bodyPr lIns="91425" tIns="91425" rIns="91425" bIns="91425" anchor="t" anchorCtr="0">
            <a:noAutofit/>
          </a:bodyPr>
          <a:lstStyle/>
          <a:p>
            <a:pPr marL="0" lvl="0" indent="-69850">
              <a:spcBef>
                <a:spcPts val="0"/>
              </a:spcBef>
              <a:buClr>
                <a:schemeClr val="dk1"/>
              </a:buClr>
              <a:buSzPct val="25000"/>
              <a:buFont typeface="Arial"/>
              <a:buNone/>
            </a:pPr>
            <a:r>
              <a:rPr lang="en-US" sz="4400">
                <a:solidFill>
                  <a:srgbClr val="BA0C2F"/>
                </a:solidFill>
              </a:rPr>
              <a:t> </a:t>
            </a:r>
            <a:r>
              <a:rPr lang="en-US" sz="3000">
                <a:solidFill>
                  <a:srgbClr val="BA0C2F"/>
                </a:solidFill>
              </a:rPr>
              <a:t>Estimating changes in planted area with high resolution satellites</a:t>
            </a:r>
          </a:p>
          <a:p>
            <a:pPr lvl="0">
              <a:spcBef>
                <a:spcPts val="0"/>
              </a:spcBef>
              <a:buNone/>
            </a:pPr>
            <a:r>
              <a:rPr lang="en-US"/>
              <a:t>100 meter grids created and interpreted by hand</a:t>
            </a:r>
          </a:p>
        </p:txBody>
      </p:sp>
      <p:sp>
        <p:nvSpPr>
          <p:cNvPr id="269" name="Shape 269"/>
          <p:cNvSpPr txBox="1">
            <a:spLocks noGrp="1"/>
          </p:cNvSpPr>
          <p:nvPr>
            <p:ph type="title"/>
          </p:nvPr>
        </p:nvSpPr>
        <p:spPr>
          <a:xfrm>
            <a:off x="914804" y="669868"/>
            <a:ext cx="10363200" cy="701700"/>
          </a:xfrm>
          <a:prstGeom prst="rect">
            <a:avLst/>
          </a:prstGeom>
        </p:spPr>
        <p:txBody>
          <a:bodyPr lIns="91425" tIns="91425" rIns="91425" bIns="91425" anchor="b" anchorCtr="0">
            <a:noAutofit/>
          </a:bodyPr>
          <a:lstStyle/>
          <a:p>
            <a:pPr lvl="0">
              <a:spcBef>
                <a:spcPts val="0"/>
              </a:spcBef>
              <a:buNone/>
            </a:pPr>
            <a:r>
              <a:rPr lang="en-US"/>
              <a:t>Effects on food production</a:t>
            </a:r>
          </a:p>
        </p:txBody>
      </p:sp>
      <p:pic>
        <p:nvPicPr>
          <p:cNvPr id="270" name="Shape 270"/>
          <p:cNvPicPr preferRelativeResize="0"/>
          <p:nvPr/>
        </p:nvPicPr>
        <p:blipFill rotWithShape="1">
          <a:blip r:embed="rId3">
            <a:alphaModFix/>
          </a:blip>
          <a:srcRect l="31210" t="47363" r="32641" b="13137"/>
          <a:stretch/>
        </p:blipFill>
        <p:spPr>
          <a:xfrm>
            <a:off x="2854300" y="2734925"/>
            <a:ext cx="6062548" cy="37262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dt" idx="10"/>
          </p:nvPr>
        </p:nvSpPr>
        <p:spPr>
          <a:xfrm>
            <a:off x="203200" y="6520933"/>
            <a:ext cx="2844800" cy="18466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600" b="0" i="0" u="none" strike="noStrike" cap="none">
                <a:solidFill>
                  <a:srgbClr val="6C6463"/>
                </a:solidFill>
                <a:latin typeface="Cabin"/>
                <a:ea typeface="Cabin"/>
                <a:cs typeface="Cabin"/>
                <a:sym typeface="Cabin"/>
              </a:rPr>
              <a:t>2016</a:t>
            </a:r>
          </a:p>
        </p:txBody>
      </p:sp>
      <p:sp>
        <p:nvSpPr>
          <p:cNvPr id="277" name="Shape 277"/>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u="none" strike="noStrike" cap="none">
                <a:solidFill>
                  <a:srgbClr val="6C6463"/>
                </a:solidFill>
                <a:latin typeface="Cabin"/>
                <a:ea typeface="Cabin"/>
                <a:cs typeface="Cabin"/>
                <a:sym typeface="Cabin"/>
              </a:rPr>
              <a:t>22</a:t>
            </a:fld>
            <a:endParaRPr lang="en-US" sz="600" b="0" i="0" u="none" strike="noStrike" cap="none">
              <a:solidFill>
                <a:srgbClr val="6C6463"/>
              </a:solidFill>
              <a:latin typeface="Cabin"/>
              <a:ea typeface="Cabin"/>
              <a:cs typeface="Cabin"/>
              <a:sym typeface="Cabin"/>
            </a:endParaRPr>
          </a:p>
        </p:txBody>
      </p:sp>
      <p:sp>
        <p:nvSpPr>
          <p:cNvPr id="278" name="Shape 278"/>
          <p:cNvSpPr txBox="1">
            <a:spLocks noGrp="1"/>
          </p:cNvSpPr>
          <p:nvPr>
            <p:ph type="title"/>
          </p:nvPr>
        </p:nvSpPr>
        <p:spPr>
          <a:xfrm>
            <a:off x="2438805" y="392871"/>
            <a:ext cx="10363200" cy="97872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BA0C2F"/>
              </a:buClr>
              <a:buSzPct val="25000"/>
              <a:buFont typeface="Calibri"/>
              <a:buNone/>
            </a:pPr>
            <a:r>
              <a:rPr lang="en-US"/>
              <a:t>Effects on markets</a:t>
            </a:r>
            <a:r>
              <a:rPr lang="en-US" sz="4400" b="0" i="0" u="none" strike="noStrike" cap="none">
                <a:solidFill>
                  <a:srgbClr val="BA0C2F"/>
                </a:solidFill>
                <a:latin typeface="Calibri"/>
                <a:ea typeface="Calibri"/>
                <a:cs typeface="Calibri"/>
                <a:sym typeface="Calibri"/>
              </a:rPr>
              <a:t> </a:t>
            </a:r>
            <a:br>
              <a:rPr lang="en-US" sz="4400" b="0" i="0" u="none" strike="noStrike" cap="none">
                <a:solidFill>
                  <a:srgbClr val="BA0C2F"/>
                </a:solidFill>
                <a:latin typeface="Calibri"/>
                <a:ea typeface="Calibri"/>
                <a:cs typeface="Calibri"/>
                <a:sym typeface="Calibri"/>
              </a:rPr>
            </a:br>
            <a:endParaRPr lang="en-US" sz="4400" b="0" i="0" u="none" strike="noStrike" cap="none">
              <a:solidFill>
                <a:srgbClr val="BA0C2F"/>
              </a:solidFill>
              <a:latin typeface="Calibri"/>
              <a:ea typeface="Calibri"/>
              <a:cs typeface="Calibri"/>
              <a:sym typeface="Calibri"/>
            </a:endParaRPr>
          </a:p>
        </p:txBody>
      </p:sp>
      <p:pic>
        <p:nvPicPr>
          <p:cNvPr id="279" name="Shape 279"/>
          <p:cNvPicPr preferRelativeResize="0"/>
          <p:nvPr/>
        </p:nvPicPr>
        <p:blipFill>
          <a:blip r:embed="rId3">
            <a:alphaModFix/>
          </a:blip>
          <a:stretch>
            <a:fillRect/>
          </a:stretch>
        </p:blipFill>
        <p:spPr>
          <a:xfrm>
            <a:off x="3009900" y="819150"/>
            <a:ext cx="6172200" cy="5219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61054" y="685793"/>
            <a:ext cx="10363200" cy="701700"/>
          </a:xfrm>
          <a:prstGeom prst="rect">
            <a:avLst/>
          </a:prstGeom>
        </p:spPr>
        <p:txBody>
          <a:bodyPr lIns="91425" tIns="91425" rIns="91425" bIns="91425" anchor="b" anchorCtr="0">
            <a:noAutofit/>
          </a:bodyPr>
          <a:lstStyle/>
          <a:p>
            <a:pPr lvl="0">
              <a:spcBef>
                <a:spcPts val="0"/>
              </a:spcBef>
              <a:buNone/>
            </a:pPr>
            <a:r>
              <a:rPr lang="en-US"/>
              <a:t>Effects on prices</a:t>
            </a:r>
          </a:p>
        </p:txBody>
      </p:sp>
      <p:pic>
        <p:nvPicPr>
          <p:cNvPr id="286" name="Shape 286"/>
          <p:cNvPicPr preferRelativeResize="0"/>
          <p:nvPr/>
        </p:nvPicPr>
        <p:blipFill>
          <a:blip r:embed="rId3">
            <a:alphaModFix/>
          </a:blip>
          <a:stretch>
            <a:fillRect/>
          </a:stretch>
        </p:blipFill>
        <p:spPr>
          <a:xfrm>
            <a:off x="2314575" y="1690925"/>
            <a:ext cx="6177300" cy="4481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914400" y="1600200"/>
            <a:ext cx="10363200" cy="4572000"/>
          </a:xfrm>
          <a:prstGeom prst="rect">
            <a:avLst/>
          </a:prstGeom>
        </p:spPr>
        <p:txBody>
          <a:bodyPr lIns="91425" tIns="91425" rIns="91425" bIns="91425" anchor="t" anchorCtr="0">
            <a:noAutofit/>
          </a:bodyPr>
          <a:lstStyle/>
          <a:p>
            <a:pPr lvl="0">
              <a:spcBef>
                <a:spcPts val="0"/>
              </a:spcBef>
              <a:buNone/>
            </a:pPr>
            <a:r>
              <a:rPr lang="en-US" sz="1200">
                <a:solidFill>
                  <a:srgbClr val="FFFFFF"/>
                </a:solidFill>
                <a:latin typeface="Arial"/>
                <a:ea typeface="Arial"/>
                <a:cs typeface="Arial"/>
                <a:sym typeface="Arial"/>
              </a:rPr>
              <a:t>Permanent dwellings include tukuls (circular-shaped local homes) and concrete block buildings. Tukuls have cone-shaped tops and a shadow will be visible due to its height. Many tukuls have been burned down in this area due to conflict. Do NOT tag burned-down dwellings. Burned dwellings will lack a shadow (height) and the usual cone shape.</a:t>
            </a:r>
          </a:p>
        </p:txBody>
      </p:sp>
      <p:sp>
        <p:nvSpPr>
          <p:cNvPr id="293" name="Shape 293"/>
          <p:cNvSpPr txBox="1">
            <a:spLocks noGrp="1"/>
          </p:cNvSpPr>
          <p:nvPr>
            <p:ph type="title"/>
          </p:nvPr>
        </p:nvSpPr>
        <p:spPr>
          <a:xfrm>
            <a:off x="914804" y="669868"/>
            <a:ext cx="10363200" cy="701700"/>
          </a:xfrm>
          <a:prstGeom prst="rect">
            <a:avLst/>
          </a:prstGeom>
        </p:spPr>
        <p:txBody>
          <a:bodyPr lIns="91425" tIns="91425" rIns="91425" bIns="91425" anchor="b" anchorCtr="0">
            <a:noAutofit/>
          </a:bodyPr>
          <a:lstStyle/>
          <a:p>
            <a:pPr lvl="0">
              <a:spcBef>
                <a:spcPts val="0"/>
              </a:spcBef>
              <a:buNone/>
            </a:pPr>
            <a:r>
              <a:rPr lang="en-US"/>
              <a:t>Displacement due to conflict - using high tech to find the people</a:t>
            </a:r>
          </a:p>
        </p:txBody>
      </p:sp>
      <p:pic>
        <p:nvPicPr>
          <p:cNvPr id="294" name="Shape 294"/>
          <p:cNvPicPr preferRelativeResize="0"/>
          <p:nvPr/>
        </p:nvPicPr>
        <p:blipFill>
          <a:blip r:embed="rId3">
            <a:alphaModFix/>
          </a:blip>
          <a:stretch>
            <a:fillRect/>
          </a:stretch>
        </p:blipFill>
        <p:spPr>
          <a:xfrm>
            <a:off x="3359775" y="1371576"/>
            <a:ext cx="5472449" cy="5143450"/>
          </a:xfrm>
          <a:prstGeom prst="rect">
            <a:avLst/>
          </a:prstGeom>
          <a:noFill/>
          <a:ln>
            <a:noFill/>
          </a:ln>
        </p:spPr>
      </p:pic>
      <p:sp>
        <p:nvSpPr>
          <p:cNvPr id="295" name="Shape 295"/>
          <p:cNvSpPr txBox="1"/>
          <p:nvPr/>
        </p:nvSpPr>
        <p:spPr>
          <a:xfrm>
            <a:off x="8065475" y="3172200"/>
            <a:ext cx="3000000" cy="3000000"/>
          </a:xfrm>
          <a:prstGeom prst="rect">
            <a:avLst/>
          </a:prstGeom>
          <a:noFill/>
          <a:ln>
            <a:noFill/>
          </a:ln>
        </p:spPr>
        <p:txBody>
          <a:bodyPr lIns="91425" tIns="91425" rIns="91425" bIns="91425" anchor="ctr" anchorCtr="0">
            <a:noAutofit/>
          </a:bodyPr>
          <a:lstStyle/>
          <a:p>
            <a:pPr lvl="0" rtl="0">
              <a:spcBef>
                <a:spcPts val="0"/>
              </a:spcBef>
              <a:buNone/>
            </a:pPr>
            <a:endParaRPr/>
          </a:p>
          <a:p>
            <a:pPr lvl="0" rtl="0">
              <a:lnSpc>
                <a:spcPct val="115000"/>
              </a:lnSpc>
              <a:spcBef>
                <a:spcPts val="0"/>
              </a:spcBef>
              <a:buNone/>
            </a:pPr>
            <a:r>
              <a:rPr lang="en-US" sz="1100">
                <a:solidFill>
                  <a:srgbClr val="1F497D"/>
                </a:solidFill>
                <a:highlight>
                  <a:srgbClr val="FFFFFF"/>
                </a:highlight>
                <a:latin typeface="Calibri"/>
                <a:ea typeface="Calibri"/>
                <a:cs typeface="Calibri"/>
                <a:sym typeface="Calibri"/>
              </a:rPr>
              <a:t> </a:t>
            </a:r>
          </a:p>
          <a:p>
            <a:pPr lvl="0" rtl="0">
              <a:lnSpc>
                <a:spcPct val="115000"/>
              </a:lnSpc>
              <a:spcBef>
                <a:spcPts val="0"/>
              </a:spcBef>
              <a:buNone/>
            </a:pPr>
            <a:r>
              <a:rPr lang="en-US" sz="1100">
                <a:solidFill>
                  <a:srgbClr val="1F497D"/>
                </a:solidFill>
                <a:highlight>
                  <a:srgbClr val="FFFFFF"/>
                </a:highlight>
                <a:latin typeface="Calibri"/>
                <a:ea typeface="Calibri"/>
                <a:cs typeface="Calibri"/>
                <a:sym typeface="Calibri"/>
              </a:rPr>
              <a:t> </a:t>
            </a:r>
          </a:p>
          <a:p>
            <a:pPr lvl="0" rtl="0">
              <a:lnSpc>
                <a:spcPct val="115000"/>
              </a:lnSpc>
              <a:spcBef>
                <a:spcPts val="0"/>
              </a:spcBef>
              <a:buNone/>
            </a:pPr>
            <a:r>
              <a:rPr lang="en-US" sz="1100">
                <a:solidFill>
                  <a:srgbClr val="1F497D"/>
                </a:solidFill>
                <a:highlight>
                  <a:srgbClr val="FFFFFF"/>
                </a:highlight>
                <a:latin typeface="Calibri"/>
                <a:ea typeface="Calibri"/>
                <a:cs typeface="Calibri"/>
                <a:sym typeface="Calibri"/>
              </a:rPr>
              <a:t> </a:t>
            </a:r>
          </a:p>
          <a:p>
            <a:pPr lvl="0" rtl="0">
              <a:lnSpc>
                <a:spcPct val="115000"/>
              </a:lnSpc>
              <a:spcBef>
                <a:spcPts val="0"/>
              </a:spcBef>
              <a:buNone/>
            </a:pPr>
            <a:r>
              <a:rPr lang="en-US" sz="1100">
                <a:solidFill>
                  <a:srgbClr val="1F497D"/>
                </a:solidFill>
                <a:highlight>
                  <a:srgbClr val="FFFFFF"/>
                </a:highlight>
                <a:latin typeface="Calibri"/>
                <a:ea typeface="Calibri"/>
                <a:cs typeface="Calibri"/>
                <a:sym typeface="Calibri"/>
              </a:rPr>
              <a:t> </a:t>
            </a:r>
          </a:p>
          <a:p>
            <a:pPr lvl="0" rtl="0">
              <a:lnSpc>
                <a:spcPct val="115000"/>
              </a:lnSpc>
              <a:spcBef>
                <a:spcPts val="0"/>
              </a:spcBef>
              <a:buNone/>
            </a:pPr>
            <a:r>
              <a:rPr lang="en-US" sz="1100">
                <a:solidFill>
                  <a:srgbClr val="1F497D"/>
                </a:solidFill>
                <a:highlight>
                  <a:srgbClr val="FFFFFF"/>
                </a:highlight>
                <a:latin typeface="Calibri"/>
                <a:ea typeface="Calibri"/>
                <a:cs typeface="Calibri"/>
                <a:sym typeface="Calibri"/>
              </a:rPr>
              <a:t> </a:t>
            </a:r>
          </a:p>
          <a:p>
            <a:pPr lvl="0" rtl="0">
              <a:lnSpc>
                <a:spcPct val="115000"/>
              </a:lnSpc>
              <a:spcBef>
                <a:spcPts val="0"/>
              </a:spcBef>
              <a:buNone/>
            </a:pPr>
            <a:r>
              <a:rPr lang="en-US" sz="1100">
                <a:solidFill>
                  <a:srgbClr val="1F497D"/>
                </a:solidFill>
                <a:highlight>
                  <a:srgbClr val="FFFFFF"/>
                </a:highlight>
                <a:latin typeface="Calibri"/>
                <a:ea typeface="Calibri"/>
                <a:cs typeface="Calibri"/>
                <a:sym typeface="Calibri"/>
              </a:rPr>
              <a:t> </a:t>
            </a:r>
          </a:p>
          <a:p>
            <a:pPr lvl="0" rtl="0">
              <a:lnSpc>
                <a:spcPct val="115000"/>
              </a:lnSpc>
              <a:spcBef>
                <a:spcPts val="0"/>
              </a:spcBef>
              <a:buNone/>
            </a:pPr>
            <a:r>
              <a:rPr lang="en-US" sz="1100">
                <a:solidFill>
                  <a:srgbClr val="1F497D"/>
                </a:solidFill>
                <a:highlight>
                  <a:srgbClr val="FFFFFF"/>
                </a:highlight>
                <a:latin typeface="Calibri"/>
                <a:ea typeface="Calibri"/>
                <a:cs typeface="Calibri"/>
                <a:sym typeface="Calibri"/>
              </a:rPr>
              <a:t> </a:t>
            </a:r>
          </a:p>
          <a:p>
            <a:pPr lvl="0" rtl="0">
              <a:lnSpc>
                <a:spcPct val="115000"/>
              </a:lnSpc>
              <a:spcBef>
                <a:spcPts val="0"/>
              </a:spcBef>
              <a:buNone/>
            </a:pPr>
            <a:r>
              <a:rPr lang="en-US" sz="1100">
                <a:solidFill>
                  <a:srgbClr val="1F497D"/>
                </a:solidFill>
                <a:highlight>
                  <a:srgbClr val="FFFFFF"/>
                </a:highlight>
                <a:latin typeface="Calibri"/>
                <a:ea typeface="Calibri"/>
                <a:cs typeface="Calibri"/>
                <a:sym typeface="Calibri"/>
              </a:rPr>
              <a:t> </a:t>
            </a:r>
          </a:p>
          <a:p>
            <a:pPr lvl="0" rtl="0">
              <a:lnSpc>
                <a:spcPct val="115000"/>
              </a:lnSpc>
              <a:spcBef>
                <a:spcPts val="0"/>
              </a:spcBef>
              <a:buNone/>
            </a:pPr>
            <a:r>
              <a:rPr lang="en-US" sz="1100">
                <a:solidFill>
                  <a:srgbClr val="1F497D"/>
                </a:solidFill>
                <a:highlight>
                  <a:srgbClr val="FFFFFF"/>
                </a:highlight>
                <a:latin typeface="Calibri"/>
                <a:ea typeface="Calibri"/>
                <a:cs typeface="Calibri"/>
                <a:sym typeface="Calibri"/>
              </a:rPr>
              <a:t> </a:t>
            </a:r>
          </a:p>
          <a:p>
            <a:pPr lvl="0" rtl="0">
              <a:lnSpc>
                <a:spcPct val="115000"/>
              </a:lnSpc>
              <a:spcBef>
                <a:spcPts val="0"/>
              </a:spcBef>
              <a:buNone/>
            </a:pPr>
            <a:r>
              <a:rPr lang="en-US" sz="1100">
                <a:solidFill>
                  <a:srgbClr val="1F497D"/>
                </a:solidFill>
                <a:highlight>
                  <a:srgbClr val="FFFFFF"/>
                </a:highlight>
                <a:latin typeface="Calibri"/>
                <a:ea typeface="Calibri"/>
                <a:cs typeface="Calibri"/>
                <a:sym typeface="Calibri"/>
              </a:rPr>
              <a:t> </a:t>
            </a:r>
          </a:p>
          <a:p>
            <a:pPr lvl="0" rtl="0">
              <a:lnSpc>
                <a:spcPct val="115000"/>
              </a:lnSpc>
              <a:spcBef>
                <a:spcPts val="0"/>
              </a:spcBef>
              <a:buNone/>
            </a:pPr>
            <a:r>
              <a:rPr lang="en-US" sz="1100">
                <a:solidFill>
                  <a:srgbClr val="1F497D"/>
                </a:solidFill>
                <a:highlight>
                  <a:srgbClr val="FFFFFF"/>
                </a:highlight>
                <a:latin typeface="Calibri"/>
                <a:ea typeface="Calibri"/>
                <a:cs typeface="Calibri"/>
                <a:sym typeface="Calibri"/>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914800" y="1248500"/>
            <a:ext cx="10363200" cy="4572000"/>
          </a:xfrm>
          <a:prstGeom prst="rect">
            <a:avLst/>
          </a:prstGeom>
        </p:spPr>
        <p:txBody>
          <a:bodyPr lIns="91425" tIns="91425" rIns="91425" bIns="91425" anchor="t" anchorCtr="0">
            <a:noAutofit/>
          </a:bodyPr>
          <a:lstStyle/>
          <a:p>
            <a:pPr marL="0" lvl="0" indent="0">
              <a:lnSpc>
                <a:spcPct val="100000"/>
              </a:lnSpc>
              <a:spcBef>
                <a:spcPts val="0"/>
              </a:spcBef>
              <a:buNone/>
            </a:pPr>
            <a:endParaRPr/>
          </a:p>
          <a:p>
            <a:pPr marL="0" lvl="0" indent="0" algn="just">
              <a:lnSpc>
                <a:spcPct val="115000"/>
              </a:lnSpc>
              <a:spcBef>
                <a:spcPts val="0"/>
              </a:spcBef>
              <a:buNone/>
            </a:pPr>
            <a:r>
              <a:rPr lang="en-US" sz="1000">
                <a:solidFill>
                  <a:srgbClr val="000000"/>
                </a:solidFill>
                <a:latin typeface="Arial"/>
                <a:ea typeface="Arial"/>
                <a:cs typeface="Arial"/>
                <a:sym typeface="Arial"/>
              </a:rPr>
              <a:t>Density of livestock, permanent dwellings, and temporary dwellings identified by crowd sourced analysis</a:t>
            </a:r>
          </a:p>
          <a:p>
            <a:pPr marL="0" lvl="0" indent="0" algn="r">
              <a:lnSpc>
                <a:spcPct val="115000"/>
              </a:lnSpc>
              <a:spcBef>
                <a:spcPts val="0"/>
              </a:spcBef>
              <a:buNone/>
            </a:pPr>
            <a:endParaRPr sz="800" i="1">
              <a:solidFill>
                <a:srgbClr val="000000"/>
              </a:solidFill>
              <a:latin typeface="Arial"/>
              <a:ea typeface="Arial"/>
              <a:cs typeface="Arial"/>
              <a:sym typeface="Arial"/>
            </a:endParaRPr>
          </a:p>
          <a:p>
            <a:pPr lvl="0">
              <a:spcBef>
                <a:spcPts val="0"/>
              </a:spcBef>
              <a:buNone/>
            </a:pPr>
            <a:endParaRPr/>
          </a:p>
        </p:txBody>
      </p:sp>
      <p:sp>
        <p:nvSpPr>
          <p:cNvPr id="302" name="Shape 302"/>
          <p:cNvSpPr txBox="1">
            <a:spLocks noGrp="1"/>
          </p:cNvSpPr>
          <p:nvPr>
            <p:ph type="title"/>
          </p:nvPr>
        </p:nvSpPr>
        <p:spPr>
          <a:xfrm>
            <a:off x="914804" y="669868"/>
            <a:ext cx="10363200" cy="701700"/>
          </a:xfrm>
          <a:prstGeom prst="rect">
            <a:avLst/>
          </a:prstGeom>
        </p:spPr>
        <p:txBody>
          <a:bodyPr lIns="91425" tIns="91425" rIns="91425" bIns="91425" anchor="b" anchorCtr="0">
            <a:noAutofit/>
          </a:bodyPr>
          <a:lstStyle/>
          <a:p>
            <a:pPr lvl="0">
              <a:spcBef>
                <a:spcPts val="0"/>
              </a:spcBef>
              <a:buNone/>
            </a:pPr>
            <a:r>
              <a:rPr lang="en-US"/>
              <a:t>6000+ volunteers worldwide - located people and animals in war-torn South Sudan</a:t>
            </a:r>
          </a:p>
        </p:txBody>
      </p:sp>
      <p:pic>
        <p:nvPicPr>
          <p:cNvPr id="303" name="Shape 303" descr="Tomnod density maps.png"/>
          <p:cNvPicPr preferRelativeResize="0"/>
          <p:nvPr/>
        </p:nvPicPr>
        <p:blipFill>
          <a:blip r:embed="rId3">
            <a:alphaModFix/>
          </a:blip>
          <a:stretch>
            <a:fillRect/>
          </a:stretch>
        </p:blipFill>
        <p:spPr>
          <a:xfrm>
            <a:off x="1039100" y="1908149"/>
            <a:ext cx="6074673" cy="4694071"/>
          </a:xfrm>
          <a:prstGeom prst="rect">
            <a:avLst/>
          </a:prstGeom>
          <a:noFill/>
          <a:ln>
            <a:noFill/>
          </a:ln>
        </p:spPr>
      </p:pic>
      <p:graphicFrame>
        <p:nvGraphicFramePr>
          <p:cNvPr id="304" name="Shape 304"/>
          <p:cNvGraphicFramePr/>
          <p:nvPr/>
        </p:nvGraphicFramePr>
        <p:xfrm>
          <a:off x="7394050" y="3243475"/>
          <a:ext cx="4524375" cy="2944098"/>
        </p:xfrm>
        <a:graphic>
          <a:graphicData uri="http://schemas.openxmlformats.org/drawingml/2006/table">
            <a:tbl>
              <a:tblPr>
                <a:solidFill>
                  <a:srgbClr val="FFFFFF"/>
                </a:solidFill>
                <a:tableStyleId>{9A7596E7-14D8-48ED-9E5C-43A7A0940B88}</a:tableStyleId>
              </a:tblPr>
              <a:tblGrid>
                <a:gridCol w="2257425">
                  <a:extLst>
                    <a:ext uri="{9D8B030D-6E8A-4147-A177-3AD203B41FA5}">
                      <a16:colId xmlns:a16="http://schemas.microsoft.com/office/drawing/2014/main" val="20000"/>
                    </a:ext>
                  </a:extLst>
                </a:gridCol>
                <a:gridCol w="2266950">
                  <a:extLst>
                    <a:ext uri="{9D8B030D-6E8A-4147-A177-3AD203B41FA5}">
                      <a16:colId xmlns:a16="http://schemas.microsoft.com/office/drawing/2014/main" val="20001"/>
                    </a:ext>
                  </a:extLst>
                </a:gridCol>
              </a:tblGrid>
              <a:tr h="0">
                <a:tc>
                  <a:txBody>
                    <a:bodyPr/>
                    <a:lstStyle/>
                    <a:p>
                      <a:pPr lvl="0" algn="ctr" rtl="0">
                        <a:lnSpc>
                          <a:spcPct val="115000"/>
                        </a:lnSpc>
                        <a:spcBef>
                          <a:spcPts val="0"/>
                        </a:spcBef>
                        <a:buNone/>
                      </a:pPr>
                      <a:r>
                        <a:rPr lang="en-US" sz="900">
                          <a:solidFill>
                            <a:srgbClr val="222222"/>
                          </a:solidFill>
                          <a:highlight>
                            <a:srgbClr val="FFFFFF"/>
                          </a:highlight>
                        </a:rPr>
                        <a:t>Total Map Tiles Analyzed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900">
                          <a:solidFill>
                            <a:srgbClr val="222222"/>
                          </a:solidFill>
                          <a:highlight>
                            <a:srgbClr val="FFFFFF"/>
                          </a:highlight>
                        </a:rPr>
                        <a:t>295,181</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lvl="0" algn="ctr" rtl="0">
                        <a:lnSpc>
                          <a:spcPct val="115000"/>
                        </a:lnSpc>
                        <a:spcBef>
                          <a:spcPts val="0"/>
                        </a:spcBef>
                        <a:buNone/>
                      </a:pPr>
                      <a:r>
                        <a:rPr lang="en-US" sz="900">
                          <a:solidFill>
                            <a:srgbClr val="222222"/>
                          </a:solidFill>
                          <a:highlight>
                            <a:srgbClr val="FFFFFF"/>
                          </a:highlight>
                        </a:rPr>
                        <a:t>Total Users</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900">
                          <a:solidFill>
                            <a:srgbClr val="222222"/>
                          </a:solidFill>
                          <a:highlight>
                            <a:srgbClr val="FFFFFF"/>
                          </a:highlight>
                        </a:rPr>
                        <a:t>6,262</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lvl="0" algn="ctr" rtl="0">
                        <a:lnSpc>
                          <a:spcPct val="115000"/>
                        </a:lnSpc>
                        <a:spcBef>
                          <a:spcPts val="0"/>
                        </a:spcBef>
                        <a:buNone/>
                      </a:pPr>
                      <a:r>
                        <a:rPr lang="en-US" sz="900">
                          <a:solidFill>
                            <a:srgbClr val="222222"/>
                          </a:solidFill>
                          <a:highlight>
                            <a:srgbClr val="FFFFFF"/>
                          </a:highlight>
                        </a:rPr>
                        <a:t>Total Map views</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900">
                          <a:solidFill>
                            <a:srgbClr val="222222"/>
                          </a:solidFill>
                          <a:highlight>
                            <a:srgbClr val="FFFFFF"/>
                          </a:highlight>
                        </a:rPr>
                        <a:t>3,568,801</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lvl="0" algn="ctr" rtl="0">
                        <a:lnSpc>
                          <a:spcPct val="115000"/>
                        </a:lnSpc>
                        <a:spcBef>
                          <a:spcPts val="0"/>
                        </a:spcBef>
                        <a:buNone/>
                      </a:pPr>
                      <a:r>
                        <a:rPr lang="en-US" sz="900">
                          <a:solidFill>
                            <a:srgbClr val="222222"/>
                          </a:solidFill>
                          <a:highlight>
                            <a:srgbClr val="FFFFFF"/>
                          </a:highlight>
                        </a:rPr>
                        <a:t>Average views per map tile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900">
                          <a:solidFill>
                            <a:srgbClr val="222222"/>
                          </a:solidFill>
                          <a:highlight>
                            <a:srgbClr val="FFFFFF"/>
                          </a:highlight>
                        </a:rPr>
                        <a:t>12</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lvl="0" algn="ctr" rtl="0">
                        <a:lnSpc>
                          <a:spcPct val="115000"/>
                        </a:lnSpc>
                        <a:spcBef>
                          <a:spcPts val="0"/>
                        </a:spcBef>
                        <a:buNone/>
                      </a:pPr>
                      <a:r>
                        <a:rPr lang="en-US" sz="900">
                          <a:solidFill>
                            <a:srgbClr val="222222"/>
                          </a:solidFill>
                          <a:highlight>
                            <a:srgbClr val="FFFFFF"/>
                          </a:highlight>
                        </a:rPr>
                        <a:t>Total individual tags placed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900">
                          <a:solidFill>
                            <a:srgbClr val="222222"/>
                          </a:solidFill>
                          <a:highlight>
                            <a:srgbClr val="FFFFFF"/>
                          </a:highlight>
                        </a:rPr>
                        <a:t>750,439</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lvl="0" algn="ctr" rtl="0">
                        <a:lnSpc>
                          <a:spcPct val="115000"/>
                        </a:lnSpc>
                        <a:spcBef>
                          <a:spcPts val="0"/>
                        </a:spcBef>
                        <a:buNone/>
                      </a:pPr>
                      <a:r>
                        <a:rPr lang="en-US" sz="900">
                          <a:solidFill>
                            <a:srgbClr val="222222"/>
                          </a:solidFill>
                          <a:highlight>
                            <a:srgbClr val="FFFFFF"/>
                          </a:highlight>
                        </a:rPr>
                        <a:t>Total unique features identified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900">
                          <a:solidFill>
                            <a:srgbClr val="222222"/>
                          </a:solidFill>
                          <a:highlight>
                            <a:srgbClr val="FFFFFF"/>
                          </a:highlight>
                        </a:rPr>
                        <a:t>46,036</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lvl="0" algn="ctr" rtl="0">
                        <a:lnSpc>
                          <a:spcPct val="115000"/>
                        </a:lnSpc>
                        <a:spcBef>
                          <a:spcPts val="0"/>
                        </a:spcBef>
                        <a:buNone/>
                      </a:pPr>
                      <a:r>
                        <a:rPr lang="en-US" sz="900">
                          <a:solidFill>
                            <a:srgbClr val="222222"/>
                          </a:solidFill>
                          <a:highlight>
                            <a:srgbClr val="FFFFFF"/>
                          </a:highlight>
                        </a:rPr>
                        <a:t>Permanent dwellings (within study area)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900">
                          <a:solidFill>
                            <a:srgbClr val="222222"/>
                          </a:solidFill>
                          <a:highlight>
                            <a:srgbClr val="FFFFFF"/>
                          </a:highlight>
                        </a:rPr>
                        <a:t>32,114 (30,083)</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lvl="0" algn="ctr" rtl="0">
                        <a:lnSpc>
                          <a:spcPct val="115000"/>
                        </a:lnSpc>
                        <a:spcBef>
                          <a:spcPts val="0"/>
                        </a:spcBef>
                        <a:buNone/>
                      </a:pPr>
                      <a:r>
                        <a:rPr lang="en-US" sz="900">
                          <a:solidFill>
                            <a:srgbClr val="222222"/>
                          </a:solidFill>
                          <a:highlight>
                            <a:srgbClr val="FFFFFF"/>
                          </a:highlight>
                        </a:rPr>
                        <a:t>Temporary dwellings (within study area)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900">
                          <a:solidFill>
                            <a:srgbClr val="222222"/>
                          </a:solidFill>
                          <a:highlight>
                            <a:srgbClr val="FFFFFF"/>
                          </a:highlight>
                        </a:rPr>
                        <a:t>11,203 (10,598)</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lvl="0" algn="ctr" rtl="0">
                        <a:lnSpc>
                          <a:spcPct val="115000"/>
                        </a:lnSpc>
                        <a:spcBef>
                          <a:spcPts val="0"/>
                        </a:spcBef>
                        <a:buNone/>
                      </a:pPr>
                      <a:r>
                        <a:rPr lang="en-US" sz="900">
                          <a:solidFill>
                            <a:srgbClr val="222222"/>
                          </a:solidFill>
                          <a:highlight>
                            <a:srgbClr val="FFFFFF"/>
                          </a:highlight>
                        </a:rPr>
                        <a:t>Herds of livestock (within study area)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US" sz="900">
                          <a:solidFill>
                            <a:srgbClr val="222222"/>
                          </a:solidFill>
                          <a:highlight>
                            <a:srgbClr val="FFFFFF"/>
                          </a:highlight>
                        </a:rPr>
                        <a:t>2,719 (2,575)</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914400" y="1600200"/>
            <a:ext cx="10363200" cy="4572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A set of protocols and tools to classify the severity of food insecurity and provide actionable knowledge for decision support.</a:t>
            </a:r>
          </a:p>
          <a:p>
            <a:pPr marL="0" marR="0" lvl="0" indent="0" algn="ctr"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A process for multiple stakeholders to share information and build technical consensus.</a:t>
            </a:r>
          </a:p>
          <a:p>
            <a:pPr marL="0" marR="0" lvl="0" indent="0" algn="ctr"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buClr>
                <a:schemeClr val="dk1"/>
              </a:buClr>
              <a:buSzPct val="25000"/>
              <a:buFont typeface="Arial"/>
              <a:buNone/>
            </a:pPr>
            <a:r>
              <a:rPr lang="en-US" sz="2800" b="0" i="0" u="none" strike="noStrike" cap="none">
                <a:solidFill>
                  <a:schemeClr val="dk1"/>
                </a:solidFill>
                <a:latin typeface="Calibri"/>
                <a:ea typeface="Calibri"/>
                <a:cs typeface="Calibri"/>
                <a:sym typeface="Calibri"/>
              </a:rPr>
              <a:t>The IPC aims to improve the comparability, rigor, transparency, and relevance of food security analysis.</a:t>
            </a:r>
          </a:p>
        </p:txBody>
      </p:sp>
      <p:sp>
        <p:nvSpPr>
          <p:cNvPr id="311" name="Shape 311"/>
          <p:cNvSpPr txBox="1">
            <a:spLocks noGrp="1"/>
          </p:cNvSpPr>
          <p:nvPr>
            <p:ph type="dt" idx="10"/>
          </p:nvPr>
        </p:nvSpPr>
        <p:spPr>
          <a:xfrm>
            <a:off x="203200" y="6520933"/>
            <a:ext cx="2844800" cy="18466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600" b="0" i="0">
                <a:solidFill>
                  <a:srgbClr val="6C6463"/>
                </a:solidFill>
                <a:latin typeface="Cabin"/>
                <a:ea typeface="Cabin"/>
                <a:cs typeface="Cabin"/>
                <a:sym typeface="Cabin"/>
              </a:rPr>
              <a:t>2016</a:t>
            </a:r>
          </a:p>
        </p:txBody>
      </p:sp>
      <p:sp>
        <p:nvSpPr>
          <p:cNvPr id="312" name="Shape 312"/>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a:solidFill>
                  <a:srgbClr val="6C6463"/>
                </a:solidFill>
                <a:latin typeface="Cabin"/>
                <a:ea typeface="Cabin"/>
                <a:cs typeface="Cabin"/>
                <a:sym typeface="Cabin"/>
              </a:rPr>
              <a:t>26</a:t>
            </a:fld>
            <a:endParaRPr lang="en-US" sz="600" b="0" i="0">
              <a:solidFill>
                <a:srgbClr val="6C6463"/>
              </a:solidFill>
              <a:latin typeface="Cabin"/>
              <a:ea typeface="Cabin"/>
              <a:cs typeface="Cabin"/>
              <a:sym typeface="Cabin"/>
            </a:endParaRPr>
          </a:p>
        </p:txBody>
      </p:sp>
      <p:sp>
        <p:nvSpPr>
          <p:cNvPr id="313" name="Shape 313"/>
          <p:cNvSpPr txBox="1">
            <a:spLocks noGrp="1"/>
          </p:cNvSpPr>
          <p:nvPr>
            <p:ph type="title"/>
          </p:nvPr>
        </p:nvSpPr>
        <p:spPr>
          <a:xfrm>
            <a:off x="914804" y="669868"/>
            <a:ext cx="10363200" cy="701731"/>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BA0C2F"/>
              </a:buClr>
              <a:buSzPct val="25000"/>
              <a:buFont typeface="Calibri"/>
              <a:buNone/>
            </a:pPr>
            <a:r>
              <a:rPr lang="en-US"/>
              <a:t>Tools to measure and compare the severity of food insecurity - the IPC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Shape 319"/>
          <p:cNvPicPr preferRelativeResize="0">
            <a:picLocks noGrp="1"/>
          </p:cNvPicPr>
          <p:nvPr>
            <p:ph type="body" idx="1"/>
          </p:nvPr>
        </p:nvPicPr>
        <p:blipFill rotWithShape="1">
          <a:blip r:embed="rId3">
            <a:alphaModFix/>
          </a:blip>
          <a:srcRect/>
          <a:stretch/>
        </p:blipFill>
        <p:spPr>
          <a:xfrm>
            <a:off x="2209800" y="1802339"/>
            <a:ext cx="7772400" cy="4167722"/>
          </a:xfrm>
          <a:prstGeom prst="rect">
            <a:avLst/>
          </a:prstGeom>
          <a:solidFill>
            <a:schemeClr val="lt1"/>
          </a:solidFill>
          <a:ln>
            <a:noFill/>
          </a:ln>
        </p:spPr>
      </p:pic>
      <p:sp>
        <p:nvSpPr>
          <p:cNvPr id="320" name="Shape 320"/>
          <p:cNvSpPr txBox="1">
            <a:spLocks noGrp="1"/>
          </p:cNvSpPr>
          <p:nvPr>
            <p:ph type="dt" idx="10"/>
          </p:nvPr>
        </p:nvSpPr>
        <p:spPr>
          <a:xfrm>
            <a:off x="203200" y="6520933"/>
            <a:ext cx="2844800" cy="18466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600" b="0" i="0">
                <a:solidFill>
                  <a:srgbClr val="6C6463"/>
                </a:solidFill>
                <a:latin typeface="Cabin"/>
                <a:ea typeface="Cabin"/>
                <a:cs typeface="Cabin"/>
                <a:sym typeface="Cabin"/>
              </a:rPr>
              <a:t>2016</a:t>
            </a:r>
          </a:p>
        </p:txBody>
      </p:sp>
      <p:sp>
        <p:nvSpPr>
          <p:cNvPr id="321" name="Shape 321"/>
          <p:cNvSpPr txBox="1">
            <a:spLocks noGrp="1"/>
          </p:cNvSpPr>
          <p:nvPr>
            <p:ph type="sldNum" idx="12"/>
          </p:nvPr>
        </p:nvSpPr>
        <p:spPr>
          <a:xfrm>
            <a:off x="9144000" y="6520933"/>
            <a:ext cx="2844800" cy="18466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600" b="0" i="0">
                <a:solidFill>
                  <a:srgbClr val="6C6463"/>
                </a:solidFill>
                <a:latin typeface="Cabin"/>
                <a:ea typeface="Cabin"/>
                <a:cs typeface="Cabin"/>
                <a:sym typeface="Cabin"/>
              </a:rPr>
              <a:t>27</a:t>
            </a:fld>
            <a:endParaRPr lang="en-US" sz="600" b="0" i="0">
              <a:solidFill>
                <a:srgbClr val="6C6463"/>
              </a:solidFill>
              <a:latin typeface="Cabin"/>
              <a:ea typeface="Cabin"/>
              <a:cs typeface="Cabin"/>
              <a:sym typeface="Cabin"/>
            </a:endParaRPr>
          </a:p>
        </p:txBody>
      </p:sp>
      <p:sp>
        <p:nvSpPr>
          <p:cNvPr id="322" name="Shape 322"/>
          <p:cNvSpPr txBox="1">
            <a:spLocks noGrp="1"/>
          </p:cNvSpPr>
          <p:nvPr>
            <p:ph type="title"/>
          </p:nvPr>
        </p:nvSpPr>
        <p:spPr>
          <a:xfrm>
            <a:off x="1427967" y="-216527"/>
            <a:ext cx="11374038" cy="158812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rgbClr val="BA0C2F"/>
              </a:buClr>
              <a:buSzPct val="25000"/>
              <a:buFont typeface="Calibri"/>
              <a:buNone/>
            </a:pPr>
            <a:r>
              <a:rPr lang="en-US" sz="4400" b="0" i="0" u="none" strike="noStrike" cap="none" dirty="0">
                <a:solidFill>
                  <a:srgbClr val="BA0C2F"/>
                </a:solidFill>
                <a:latin typeface="Calibri"/>
                <a:ea typeface="Calibri"/>
                <a:cs typeface="Calibri"/>
                <a:sym typeface="Calibri"/>
              </a:rPr>
              <a:t>IPC 2.0 Acute Food Insecurity Reference Table </a:t>
            </a:r>
            <a:br>
              <a:rPr lang="en-US" sz="4400" b="0" i="0" u="none" strike="noStrike" cap="none" dirty="0">
                <a:solidFill>
                  <a:srgbClr val="BA0C2F"/>
                </a:solidFill>
                <a:latin typeface="Calibri"/>
                <a:ea typeface="Calibri"/>
                <a:cs typeface="Calibri"/>
                <a:sym typeface="Calibri"/>
              </a:rPr>
            </a:br>
            <a:endParaRPr lang="en-US" sz="2000" b="0" i="0" u="none" strike="noStrike" cap="none" dirty="0">
              <a:solidFill>
                <a:srgbClr val="6C6463"/>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IPC phases in South Sudan</a:t>
            </a:r>
          </a:p>
        </p:txBody>
      </p:sp>
      <p:pic>
        <p:nvPicPr>
          <p:cNvPr id="329" name="Shape 329"/>
          <p:cNvPicPr preferRelativeResize="0"/>
          <p:nvPr/>
        </p:nvPicPr>
        <p:blipFill rotWithShape="1">
          <a:blip r:embed="rId3">
            <a:alphaModFix/>
          </a:blip>
          <a:srcRect l="18869" t="39841" r="35902" b="17368"/>
          <a:stretch/>
        </p:blipFill>
        <p:spPr>
          <a:xfrm>
            <a:off x="654425" y="1690824"/>
            <a:ext cx="6020851" cy="3204073"/>
          </a:xfrm>
          <a:prstGeom prst="rect">
            <a:avLst/>
          </a:prstGeom>
          <a:noFill/>
          <a:ln>
            <a:noFill/>
          </a:ln>
        </p:spPr>
      </p:pic>
      <p:graphicFrame>
        <p:nvGraphicFramePr>
          <p:cNvPr id="330" name="Shape 330"/>
          <p:cNvGraphicFramePr/>
          <p:nvPr/>
        </p:nvGraphicFramePr>
        <p:xfrm>
          <a:off x="7075874" y="460325"/>
          <a:ext cx="4573725" cy="5830425"/>
        </p:xfrm>
        <a:graphic>
          <a:graphicData uri="http://schemas.openxmlformats.org/drawingml/2006/table">
            <a:tbl>
              <a:tblPr firstRow="1" bandRow="1">
                <a:noFill/>
                <a:tableStyleId>{7A89850C-A26C-4A8D-A9FF-A69ADA9BF13F}</a:tableStyleId>
              </a:tblPr>
              <a:tblGrid>
                <a:gridCol w="1143650">
                  <a:extLst>
                    <a:ext uri="{9D8B030D-6E8A-4147-A177-3AD203B41FA5}">
                      <a16:colId xmlns:a16="http://schemas.microsoft.com/office/drawing/2014/main" val="20000"/>
                    </a:ext>
                  </a:extLst>
                </a:gridCol>
                <a:gridCol w="807075">
                  <a:extLst>
                    <a:ext uri="{9D8B030D-6E8A-4147-A177-3AD203B41FA5}">
                      <a16:colId xmlns:a16="http://schemas.microsoft.com/office/drawing/2014/main" val="20001"/>
                    </a:ext>
                  </a:extLst>
                </a:gridCol>
                <a:gridCol w="807075">
                  <a:extLst>
                    <a:ext uri="{9D8B030D-6E8A-4147-A177-3AD203B41FA5}">
                      <a16:colId xmlns:a16="http://schemas.microsoft.com/office/drawing/2014/main" val="20002"/>
                    </a:ext>
                  </a:extLst>
                </a:gridCol>
                <a:gridCol w="1815925">
                  <a:extLst>
                    <a:ext uri="{9D8B030D-6E8A-4147-A177-3AD203B41FA5}">
                      <a16:colId xmlns:a16="http://schemas.microsoft.com/office/drawing/2014/main" val="20003"/>
                    </a:ext>
                  </a:extLst>
                </a:gridCol>
              </a:tblGrid>
              <a:tr h="228475">
                <a:tc rowSpan="3">
                  <a:txBody>
                    <a:bodyPr/>
                    <a:lstStyle/>
                    <a:p>
                      <a:pPr marL="0" marR="0" lvl="0" indent="0" algn="ctr" rtl="0">
                        <a:spcBef>
                          <a:spcPts val="0"/>
                        </a:spcBef>
                        <a:buSzPct val="25000"/>
                        <a:buNone/>
                      </a:pPr>
                      <a:r>
                        <a:rPr lang="en-US" sz="1000" u="none" strike="noStrike" cap="none">
                          <a:solidFill>
                            <a:srgbClr val="FFFFFF"/>
                          </a:solidFill>
                          <a:latin typeface="Questrial"/>
                          <a:ea typeface="Questrial"/>
                          <a:cs typeface="Questrial"/>
                          <a:sym typeface="Questrial"/>
                        </a:rPr>
                        <a:t>State</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366092"/>
                    </a:solidFill>
                  </a:tcPr>
                </a:tc>
                <a:tc gridSpan="2">
                  <a:txBody>
                    <a:bodyPr/>
                    <a:lstStyle/>
                    <a:p>
                      <a:pPr marL="0" marR="0" lvl="0" indent="0" algn="ctr" rtl="0">
                        <a:spcBef>
                          <a:spcPts val="0"/>
                        </a:spcBef>
                        <a:buSzPct val="25000"/>
                        <a:buNone/>
                      </a:pPr>
                      <a:r>
                        <a:rPr lang="en-US" sz="1000" u="none" strike="noStrike" cap="none">
                          <a:solidFill>
                            <a:srgbClr val="FFFFFF"/>
                          </a:solidFill>
                          <a:latin typeface="Questrial"/>
                          <a:ea typeface="Questrial"/>
                          <a:cs typeface="Questrial"/>
                          <a:sym typeface="Questrial"/>
                        </a:rPr>
                        <a:t>June Outlook</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366092"/>
                    </a:solidFill>
                  </a:tcPr>
                </a:tc>
                <a:tc hMerge="1">
                  <a:txBody>
                    <a:bodyPr/>
                    <a:lstStyle/>
                    <a:p>
                      <a:endParaRPr lang="en-US"/>
                    </a:p>
                  </a:txBody>
                  <a:tcPr/>
                </a:tc>
                <a:tc rowSpan="3">
                  <a:txBody>
                    <a:bodyPr/>
                    <a:lstStyle/>
                    <a:p>
                      <a:pPr marL="0" marR="0" lvl="0" indent="0" algn="ctr" rtl="0">
                        <a:spcBef>
                          <a:spcPts val="0"/>
                        </a:spcBef>
                        <a:buSzPct val="25000"/>
                        <a:buNone/>
                      </a:pPr>
                      <a:r>
                        <a:rPr lang="en-US" sz="1000" u="none" strike="noStrike" cap="none">
                          <a:solidFill>
                            <a:srgbClr val="FFFFFF"/>
                          </a:solidFill>
                          <a:latin typeface="Questrial"/>
                          <a:ea typeface="Questrial"/>
                          <a:cs typeface="Questrial"/>
                          <a:sym typeface="Questrial"/>
                        </a:rPr>
                        <a:t>Vulnerability to conflict</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10000"/>
                  </a:ext>
                </a:extLst>
              </a:tr>
              <a:tr h="0">
                <a:tc vMerge="1">
                  <a:txBody>
                    <a:bodyPr/>
                    <a:lstStyle/>
                    <a:p>
                      <a:endParaRPr lang="en-US"/>
                    </a:p>
                  </a:txBody>
                  <a:tcPr/>
                </a:tc>
                <a:tc rowSpan="2">
                  <a:txBody>
                    <a:bodyPr/>
                    <a:lstStyle/>
                    <a:p>
                      <a:pPr marL="0" marR="0" lvl="0" indent="0" algn="ctr" rtl="0">
                        <a:spcBef>
                          <a:spcPts val="0"/>
                        </a:spcBef>
                        <a:buSzPct val="25000"/>
                        <a:buNone/>
                      </a:pPr>
                      <a:r>
                        <a:rPr lang="en-US" sz="1000" u="none" strike="noStrike" cap="none">
                          <a:solidFill>
                            <a:srgbClr val="FFFFFF"/>
                          </a:solidFill>
                          <a:latin typeface="Questrial"/>
                          <a:ea typeface="Questrial"/>
                          <a:cs typeface="Questrial"/>
                          <a:sym typeface="Questrial"/>
                        </a:rPr>
                        <a:t>Highest Jun-Sep phase</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366092"/>
                    </a:solidFill>
                  </a:tcPr>
                </a:tc>
                <a:tc rowSpan="2">
                  <a:txBody>
                    <a:bodyPr/>
                    <a:lstStyle/>
                    <a:p>
                      <a:pPr marL="0" marR="0" lvl="0" indent="0" algn="ctr" rtl="0">
                        <a:lnSpc>
                          <a:spcPct val="100000"/>
                        </a:lnSpc>
                        <a:spcBef>
                          <a:spcPts val="0"/>
                        </a:spcBef>
                        <a:spcAft>
                          <a:spcPts val="0"/>
                        </a:spcAft>
                        <a:buClr>
                          <a:srgbClr val="FFFFFF"/>
                        </a:buClr>
                        <a:buSzPct val="25000"/>
                        <a:buFont typeface="Questrial"/>
                        <a:buNone/>
                      </a:pPr>
                      <a:r>
                        <a:rPr lang="en-US" sz="1000" u="none" strike="noStrike" cap="none">
                          <a:solidFill>
                            <a:srgbClr val="FFFFFF"/>
                          </a:solidFill>
                          <a:latin typeface="Questrial"/>
                          <a:ea typeface="Questrial"/>
                          <a:cs typeface="Questrial"/>
                          <a:sym typeface="Questrial"/>
                        </a:rPr>
                        <a:t>Highest Oct-Jan phase</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366092"/>
                    </a:solidFill>
                  </a:tcPr>
                </a:tc>
                <a:tc vMerge="1">
                  <a:txBody>
                    <a:bodyPr/>
                    <a:lstStyle/>
                    <a:p>
                      <a:endParaRPr lang="en-US"/>
                    </a:p>
                  </a:txBody>
                  <a:tcPr/>
                </a:tc>
                <a:extLst>
                  <a:ext uri="{0D108BD9-81ED-4DB2-BD59-A6C34878D82A}">
                    <a16:rowId xmlns:a16="http://schemas.microsoft.com/office/drawing/2014/main" val="10001"/>
                  </a:ext>
                </a:extLst>
              </a:tr>
              <a:tr h="7039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27425">
                <a:tc>
                  <a:txBody>
                    <a:bodyPr/>
                    <a:lstStyle/>
                    <a:p>
                      <a:pPr marL="0" marR="0" lvl="0" indent="0" algn="l" rtl="0">
                        <a:spcBef>
                          <a:spcPts val="0"/>
                        </a:spcBef>
                        <a:buSzPct val="25000"/>
                        <a:buNone/>
                      </a:pPr>
                      <a:r>
                        <a:rPr lang="en-US" sz="1000" u="none" strike="noStrike" cap="none">
                          <a:latin typeface="Questrial"/>
                          <a:ea typeface="Questrial"/>
                          <a:cs typeface="Questrial"/>
                          <a:sym typeface="Questrial"/>
                        </a:rPr>
                        <a:t>Juba</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000">
                          <a:latin typeface="Questrial"/>
                          <a:ea typeface="Questrial"/>
                          <a:cs typeface="Questrial"/>
                          <a:sym typeface="Questrial"/>
                        </a:rPr>
                        <a:t>-</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endParaRPr sz="1000">
                        <a:latin typeface="Questrial"/>
                        <a:ea typeface="Questrial"/>
                        <a:cs typeface="Questrial"/>
                        <a:sym typeface="Questrial"/>
                      </a:endParaRP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000">
                          <a:latin typeface="Questrial"/>
                          <a:ea typeface="Questrial"/>
                          <a:cs typeface="Questrial"/>
                          <a:sym typeface="Questrial"/>
                        </a:rPr>
                        <a:t>Very trade dependent, food aid dependent, Likely front line</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75">
                <a:tc>
                  <a:txBody>
                    <a:bodyPr/>
                    <a:lstStyle/>
                    <a:p>
                      <a:pPr marL="0" marR="0" lvl="0" indent="0" algn="l" rtl="0">
                        <a:spcBef>
                          <a:spcPts val="0"/>
                        </a:spcBef>
                        <a:buSzPct val="25000"/>
                        <a:buNone/>
                      </a:pPr>
                      <a:r>
                        <a:rPr lang="en-US" sz="1000">
                          <a:latin typeface="Questrial"/>
                          <a:ea typeface="Questrial"/>
                          <a:cs typeface="Questrial"/>
                          <a:sym typeface="Questrial"/>
                        </a:rPr>
                        <a:t>Eastern Equatoria</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000">
                          <a:latin typeface="Questrial"/>
                          <a:ea typeface="Questrial"/>
                          <a:cs typeface="Questrial"/>
                          <a:sym typeface="Questrial"/>
                        </a:rPr>
                        <a:t>Phase 2</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000">
                          <a:latin typeface="Questrial"/>
                          <a:ea typeface="Questrial"/>
                          <a:cs typeface="Questrial"/>
                          <a:sym typeface="Questrial"/>
                        </a:rPr>
                        <a:t>Phase 2</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000">
                          <a:latin typeface="Questrial"/>
                          <a:ea typeface="Questrial"/>
                          <a:cs typeface="Questrial"/>
                          <a:sym typeface="Questrial"/>
                        </a:rPr>
                        <a:t>Trade dependent</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75">
                <a:tc>
                  <a:txBody>
                    <a:bodyPr/>
                    <a:lstStyle/>
                    <a:p>
                      <a:pPr marL="0" marR="0" lvl="0" indent="0" algn="l" rtl="0">
                        <a:spcBef>
                          <a:spcPts val="0"/>
                        </a:spcBef>
                        <a:buSzPct val="25000"/>
                        <a:buNone/>
                      </a:pPr>
                      <a:r>
                        <a:rPr lang="en-US" sz="1000">
                          <a:latin typeface="Questrial"/>
                          <a:ea typeface="Questrial"/>
                          <a:cs typeface="Questrial"/>
                          <a:sym typeface="Questrial"/>
                        </a:rPr>
                        <a:t>Central Equatoria</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000">
                          <a:latin typeface="Questrial"/>
                          <a:ea typeface="Questrial"/>
                          <a:cs typeface="Questrial"/>
                          <a:sym typeface="Questrial"/>
                        </a:rPr>
                        <a:t>Phase 2</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ctr" rtl="0">
                        <a:spcBef>
                          <a:spcPts val="0"/>
                        </a:spcBef>
                        <a:buSzPct val="25000"/>
                        <a:buNone/>
                      </a:pPr>
                      <a:r>
                        <a:rPr lang="en-US" sz="1000">
                          <a:latin typeface="Questrial"/>
                          <a:ea typeface="Questrial"/>
                          <a:cs typeface="Questrial"/>
                          <a:sym typeface="Questrial"/>
                        </a:rPr>
                        <a:t>Phase 2</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000">
                          <a:latin typeface="Questrial"/>
                          <a:ea typeface="Questrial"/>
                          <a:cs typeface="Questrial"/>
                          <a:sym typeface="Questrial"/>
                        </a:rPr>
                        <a:t>Potential front line</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75">
                <a:tc>
                  <a:txBody>
                    <a:bodyPr/>
                    <a:lstStyle/>
                    <a:p>
                      <a:pPr marL="0" marR="0" lvl="0" indent="0" algn="l" rtl="0">
                        <a:spcBef>
                          <a:spcPts val="0"/>
                        </a:spcBef>
                        <a:buSzPct val="25000"/>
                        <a:buNone/>
                      </a:pPr>
                      <a:r>
                        <a:rPr lang="en-US" sz="1000">
                          <a:latin typeface="Questrial"/>
                          <a:ea typeface="Questrial"/>
                          <a:cs typeface="Questrial"/>
                          <a:sym typeface="Questrial"/>
                        </a:rPr>
                        <a:t>Western Equatoria</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Questrial"/>
                        <a:buNone/>
                      </a:pPr>
                      <a:r>
                        <a:rPr lang="en-US" sz="1000">
                          <a:latin typeface="Questrial"/>
                          <a:ea typeface="Questrial"/>
                          <a:cs typeface="Questrial"/>
                          <a:sym typeface="Questrial"/>
                        </a:rPr>
                        <a:t>Phase 3</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9933"/>
                    </a:solidFill>
                  </a:tcPr>
                </a:tc>
                <a:tc>
                  <a:txBody>
                    <a:bodyPr/>
                    <a:lstStyle/>
                    <a:p>
                      <a:pPr marL="0" marR="0" lvl="0" indent="0" algn="ctr" rtl="0">
                        <a:spcBef>
                          <a:spcPts val="0"/>
                        </a:spcBef>
                        <a:buSzPct val="25000"/>
                        <a:buNone/>
                      </a:pPr>
                      <a:r>
                        <a:rPr lang="en-US" sz="1000">
                          <a:latin typeface="Questrial"/>
                          <a:ea typeface="Questrial"/>
                          <a:cs typeface="Questrial"/>
                          <a:sym typeface="Questrial"/>
                        </a:rPr>
                        <a:t>Phase 2</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l" rtl="0">
                        <a:spcBef>
                          <a:spcPts val="0"/>
                        </a:spcBef>
                        <a:buSzPct val="25000"/>
                        <a:buNone/>
                      </a:pPr>
                      <a:r>
                        <a:rPr lang="en-US" sz="1000">
                          <a:latin typeface="Questrial"/>
                          <a:ea typeface="Questrial"/>
                          <a:cs typeface="Questrial"/>
                          <a:sym typeface="Questrial"/>
                        </a:rPr>
                        <a:t>-</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7425">
                <a:tc>
                  <a:txBody>
                    <a:bodyPr/>
                    <a:lstStyle/>
                    <a:p>
                      <a:pPr marL="0" marR="0" lvl="0" indent="0" algn="l" rtl="0">
                        <a:spcBef>
                          <a:spcPts val="0"/>
                        </a:spcBef>
                        <a:buSzPct val="25000"/>
                        <a:buNone/>
                      </a:pPr>
                      <a:r>
                        <a:rPr lang="en-US" sz="1000">
                          <a:latin typeface="Questrial"/>
                          <a:ea typeface="Questrial"/>
                          <a:cs typeface="Questrial"/>
                          <a:sym typeface="Questrial"/>
                        </a:rPr>
                        <a:t>Upper Nile</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000">
                          <a:latin typeface="Questrial"/>
                          <a:ea typeface="Questrial"/>
                          <a:cs typeface="Questrial"/>
                          <a:sym typeface="Questrial"/>
                        </a:rPr>
                        <a:t>Phase 4</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0000"/>
                    </a:solidFill>
                  </a:tcPr>
                </a:tc>
                <a:tc>
                  <a:txBody>
                    <a:bodyPr/>
                    <a:lstStyle/>
                    <a:p>
                      <a:pPr marL="0" marR="0" lvl="0" indent="0" algn="ctr" rtl="0">
                        <a:spcBef>
                          <a:spcPts val="0"/>
                        </a:spcBef>
                        <a:buSzPct val="25000"/>
                        <a:buNone/>
                      </a:pPr>
                      <a:r>
                        <a:rPr lang="en-US" sz="1000">
                          <a:latin typeface="Questrial"/>
                          <a:ea typeface="Questrial"/>
                          <a:cs typeface="Questrial"/>
                          <a:sym typeface="Questrial"/>
                        </a:rPr>
                        <a:t>Phase 3</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9933"/>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000">
                          <a:latin typeface="Questrial"/>
                          <a:ea typeface="Questrial"/>
                          <a:cs typeface="Questrial"/>
                          <a:sym typeface="Questrial"/>
                        </a:rPr>
                        <a:t>Very trade dependent, food aid dependent, Likely front line</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7425">
                <a:tc>
                  <a:txBody>
                    <a:bodyPr/>
                    <a:lstStyle/>
                    <a:p>
                      <a:pPr marL="0" marR="0" lvl="0" indent="0" algn="l" rtl="0">
                        <a:spcBef>
                          <a:spcPts val="0"/>
                        </a:spcBef>
                        <a:buSzPct val="25000"/>
                        <a:buNone/>
                      </a:pPr>
                      <a:r>
                        <a:rPr lang="en-US" sz="1000">
                          <a:latin typeface="Questrial"/>
                          <a:ea typeface="Questrial"/>
                          <a:cs typeface="Questrial"/>
                          <a:sym typeface="Questrial"/>
                        </a:rPr>
                        <a:t>Unity</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000">
                          <a:latin typeface="Questrial"/>
                          <a:ea typeface="Questrial"/>
                          <a:cs typeface="Questrial"/>
                          <a:sym typeface="Questrial"/>
                        </a:rPr>
                        <a:t>Phase 4</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0000"/>
                    </a:solidFill>
                  </a:tcPr>
                </a:tc>
                <a:tc>
                  <a:txBody>
                    <a:bodyPr/>
                    <a:lstStyle/>
                    <a:p>
                      <a:pPr marL="0" marR="0" lvl="0" indent="0" algn="ctr" rtl="0">
                        <a:spcBef>
                          <a:spcPts val="0"/>
                        </a:spcBef>
                        <a:buSzPct val="25000"/>
                        <a:buNone/>
                      </a:pPr>
                      <a:r>
                        <a:rPr lang="en-US" sz="1000">
                          <a:latin typeface="Questrial"/>
                          <a:ea typeface="Questrial"/>
                          <a:cs typeface="Questrial"/>
                          <a:sym typeface="Questrial"/>
                        </a:rPr>
                        <a:t>Phase 3</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9933"/>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000">
                          <a:latin typeface="Questrial"/>
                          <a:ea typeface="Questrial"/>
                          <a:cs typeface="Questrial"/>
                          <a:sym typeface="Questrial"/>
                        </a:rPr>
                        <a:t>Very trade dependent, food aid dependent, Likely front line</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7425">
                <a:tc>
                  <a:txBody>
                    <a:bodyPr/>
                    <a:lstStyle/>
                    <a:p>
                      <a:pPr marL="0" marR="0" lvl="0" indent="0" algn="l" rtl="0">
                        <a:spcBef>
                          <a:spcPts val="0"/>
                        </a:spcBef>
                        <a:buSzPct val="25000"/>
                        <a:buNone/>
                      </a:pPr>
                      <a:r>
                        <a:rPr lang="en-US" sz="1000">
                          <a:latin typeface="Questrial"/>
                          <a:ea typeface="Questrial"/>
                          <a:cs typeface="Questrial"/>
                          <a:sym typeface="Questrial"/>
                        </a:rPr>
                        <a:t>Jonglei</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000">
                          <a:latin typeface="Questrial"/>
                          <a:ea typeface="Questrial"/>
                          <a:cs typeface="Questrial"/>
                          <a:sym typeface="Questrial"/>
                        </a:rPr>
                        <a:t>Phase 3</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9933"/>
                    </a:solidFill>
                  </a:tcPr>
                </a:tc>
                <a:tc>
                  <a:txBody>
                    <a:bodyPr/>
                    <a:lstStyle/>
                    <a:p>
                      <a:pPr marL="0" marR="0" lvl="0" indent="0" algn="ctr" rtl="0">
                        <a:lnSpc>
                          <a:spcPct val="100000"/>
                        </a:lnSpc>
                        <a:spcBef>
                          <a:spcPts val="0"/>
                        </a:spcBef>
                        <a:spcAft>
                          <a:spcPts val="0"/>
                        </a:spcAft>
                        <a:buClr>
                          <a:srgbClr val="000000"/>
                        </a:buClr>
                        <a:buSzPct val="25000"/>
                        <a:buFont typeface="Questrial"/>
                        <a:buNone/>
                      </a:pPr>
                      <a:r>
                        <a:rPr lang="en-US" sz="1000">
                          <a:latin typeface="Questrial"/>
                          <a:ea typeface="Questrial"/>
                          <a:cs typeface="Questrial"/>
                          <a:sym typeface="Questrial"/>
                        </a:rPr>
                        <a:t>Phase 3</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9933"/>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000">
                          <a:latin typeface="Questrial"/>
                          <a:ea typeface="Questrial"/>
                          <a:cs typeface="Questrial"/>
                          <a:sym typeface="Questrial"/>
                        </a:rPr>
                        <a:t>Trade dependent, food aid dependent, Potential front line</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7550">
                <a:tc>
                  <a:txBody>
                    <a:bodyPr/>
                    <a:lstStyle/>
                    <a:p>
                      <a:pPr marL="0" marR="0" lvl="0" indent="0" algn="l" rtl="0">
                        <a:spcBef>
                          <a:spcPts val="0"/>
                        </a:spcBef>
                        <a:buSzPct val="25000"/>
                        <a:buNone/>
                      </a:pPr>
                      <a:r>
                        <a:rPr lang="en-US" sz="1000">
                          <a:latin typeface="Questrial"/>
                          <a:ea typeface="Questrial"/>
                          <a:cs typeface="Questrial"/>
                          <a:sym typeface="Questrial"/>
                        </a:rPr>
                        <a:t>Northern BeG</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000">
                          <a:latin typeface="Questrial"/>
                          <a:ea typeface="Questrial"/>
                          <a:cs typeface="Questrial"/>
                          <a:sym typeface="Questrial"/>
                        </a:rPr>
                        <a:t>Phase 4</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0000"/>
                    </a:solidFill>
                  </a:tcPr>
                </a:tc>
                <a:tc>
                  <a:txBody>
                    <a:bodyPr/>
                    <a:lstStyle/>
                    <a:p>
                      <a:pPr marL="0" marR="0" lvl="0" indent="0" algn="ctr" rtl="0">
                        <a:spcBef>
                          <a:spcPts val="0"/>
                        </a:spcBef>
                        <a:buSzPct val="25000"/>
                        <a:buNone/>
                      </a:pPr>
                      <a:r>
                        <a:rPr lang="en-US" sz="1000">
                          <a:latin typeface="Questrial"/>
                          <a:ea typeface="Questrial"/>
                          <a:cs typeface="Questrial"/>
                          <a:sym typeface="Questrial"/>
                        </a:rPr>
                        <a:t>Phase 3</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9933"/>
                    </a:solidFill>
                  </a:tcPr>
                </a:tc>
                <a:tc>
                  <a:txBody>
                    <a:bodyPr/>
                    <a:lstStyle/>
                    <a:p>
                      <a:pPr marL="0" marR="0" lvl="0" indent="0" algn="l" rtl="0">
                        <a:spcBef>
                          <a:spcPts val="0"/>
                        </a:spcBef>
                        <a:buSzPct val="25000"/>
                        <a:buNone/>
                      </a:pPr>
                      <a:r>
                        <a:rPr lang="en-US" sz="1000">
                          <a:latin typeface="Questrial"/>
                          <a:ea typeface="Questrial"/>
                          <a:cs typeface="Questrial"/>
                          <a:sym typeface="Questrial"/>
                        </a:rPr>
                        <a:t>Very trade dependent, food aid dependent</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3975">
                <a:tc>
                  <a:txBody>
                    <a:bodyPr/>
                    <a:lstStyle/>
                    <a:p>
                      <a:pPr marL="0" marR="0" lvl="0" indent="0" algn="l" rtl="0">
                        <a:spcBef>
                          <a:spcPts val="0"/>
                        </a:spcBef>
                        <a:buSzPct val="25000"/>
                        <a:buNone/>
                      </a:pPr>
                      <a:r>
                        <a:rPr lang="en-US" sz="1000">
                          <a:latin typeface="Questrial"/>
                          <a:ea typeface="Questrial"/>
                          <a:cs typeface="Questrial"/>
                          <a:sym typeface="Questrial"/>
                        </a:rPr>
                        <a:t>Western BeG</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000">
                          <a:latin typeface="Questrial"/>
                          <a:ea typeface="Questrial"/>
                          <a:cs typeface="Questrial"/>
                          <a:sym typeface="Questrial"/>
                        </a:rPr>
                        <a:t>Phase 4</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0000"/>
                    </a:solidFill>
                  </a:tcPr>
                </a:tc>
                <a:tc>
                  <a:txBody>
                    <a:bodyPr/>
                    <a:lstStyle/>
                    <a:p>
                      <a:pPr marL="0" marR="0" lvl="0" indent="0" algn="ctr" rtl="0">
                        <a:spcBef>
                          <a:spcPts val="0"/>
                        </a:spcBef>
                        <a:buSzPct val="25000"/>
                        <a:buNone/>
                      </a:pPr>
                      <a:r>
                        <a:rPr lang="en-US" sz="1000">
                          <a:latin typeface="Questrial"/>
                          <a:ea typeface="Questrial"/>
                          <a:cs typeface="Questrial"/>
                          <a:sym typeface="Questrial"/>
                        </a:rPr>
                        <a:t>Phase 3</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9933"/>
                    </a:solidFill>
                  </a:tcPr>
                </a:tc>
                <a:tc>
                  <a:txBody>
                    <a:bodyPr/>
                    <a:lstStyle/>
                    <a:p>
                      <a:pPr marL="0" marR="0" lvl="0" indent="0" algn="l" rtl="0">
                        <a:spcBef>
                          <a:spcPts val="0"/>
                        </a:spcBef>
                        <a:buSzPct val="25000"/>
                        <a:buNone/>
                      </a:pPr>
                      <a:r>
                        <a:rPr lang="en-US" sz="1000">
                          <a:latin typeface="Questrial"/>
                          <a:ea typeface="Questrial"/>
                          <a:cs typeface="Questrial"/>
                          <a:sym typeface="Questrial"/>
                        </a:rPr>
                        <a:t>Trade dependent</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3975">
                <a:tc>
                  <a:txBody>
                    <a:bodyPr/>
                    <a:lstStyle/>
                    <a:p>
                      <a:pPr marL="0" marR="0" lvl="0" indent="0" algn="l" rtl="0">
                        <a:spcBef>
                          <a:spcPts val="0"/>
                        </a:spcBef>
                        <a:buSzPct val="25000"/>
                        <a:buNone/>
                      </a:pPr>
                      <a:r>
                        <a:rPr lang="en-US" sz="1000">
                          <a:latin typeface="Questrial"/>
                          <a:ea typeface="Questrial"/>
                          <a:cs typeface="Questrial"/>
                          <a:sym typeface="Questrial"/>
                        </a:rPr>
                        <a:t>Warrap</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000">
                          <a:latin typeface="Questrial"/>
                          <a:ea typeface="Questrial"/>
                          <a:cs typeface="Questrial"/>
                          <a:sym typeface="Questrial"/>
                        </a:rPr>
                        <a:t>Phase 3</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9933"/>
                    </a:solidFill>
                  </a:tcPr>
                </a:tc>
                <a:tc>
                  <a:txBody>
                    <a:bodyPr/>
                    <a:lstStyle/>
                    <a:p>
                      <a:pPr marL="0" marR="0" lvl="0" indent="0" algn="ctr" rtl="0">
                        <a:spcBef>
                          <a:spcPts val="0"/>
                        </a:spcBef>
                        <a:buSzPct val="25000"/>
                        <a:buNone/>
                      </a:pPr>
                      <a:r>
                        <a:rPr lang="en-US" sz="1000">
                          <a:latin typeface="Questrial"/>
                          <a:ea typeface="Questrial"/>
                          <a:cs typeface="Questrial"/>
                          <a:sym typeface="Questrial"/>
                        </a:rPr>
                        <a:t>Phase 2</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000">
                          <a:latin typeface="Questrial"/>
                          <a:ea typeface="Questrial"/>
                          <a:cs typeface="Questrial"/>
                          <a:sym typeface="Questrial"/>
                        </a:rPr>
                        <a:t>Trade dependent</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43975">
                <a:tc>
                  <a:txBody>
                    <a:bodyPr/>
                    <a:lstStyle/>
                    <a:p>
                      <a:pPr marL="0" marR="0" lvl="0" indent="0" algn="l" rtl="0">
                        <a:spcBef>
                          <a:spcPts val="0"/>
                        </a:spcBef>
                        <a:buSzPct val="25000"/>
                        <a:buNone/>
                      </a:pPr>
                      <a:r>
                        <a:rPr lang="en-US" sz="1000">
                          <a:latin typeface="Questrial"/>
                          <a:ea typeface="Questrial"/>
                          <a:cs typeface="Questrial"/>
                          <a:sym typeface="Questrial"/>
                        </a:rPr>
                        <a:t>Lakes</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000">
                          <a:latin typeface="Questrial"/>
                          <a:ea typeface="Questrial"/>
                          <a:cs typeface="Questrial"/>
                          <a:sym typeface="Questrial"/>
                        </a:rPr>
                        <a:t>Phase 3</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9933"/>
                    </a:solidFill>
                  </a:tcPr>
                </a:tc>
                <a:tc>
                  <a:txBody>
                    <a:bodyPr/>
                    <a:lstStyle/>
                    <a:p>
                      <a:pPr marL="0" marR="0" lvl="0" indent="0" algn="ctr" rtl="0">
                        <a:spcBef>
                          <a:spcPts val="0"/>
                        </a:spcBef>
                        <a:buSzPct val="25000"/>
                        <a:buNone/>
                      </a:pPr>
                      <a:r>
                        <a:rPr lang="en-US" sz="1000">
                          <a:latin typeface="Questrial"/>
                          <a:ea typeface="Questrial"/>
                          <a:cs typeface="Questrial"/>
                          <a:sym typeface="Questrial"/>
                        </a:rPr>
                        <a:t>Phase 2</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l" rtl="0">
                        <a:lnSpc>
                          <a:spcPct val="100000"/>
                        </a:lnSpc>
                        <a:spcBef>
                          <a:spcPts val="0"/>
                        </a:spcBef>
                        <a:spcAft>
                          <a:spcPts val="0"/>
                        </a:spcAft>
                        <a:buClr>
                          <a:srgbClr val="000000"/>
                        </a:buClr>
                        <a:buSzPct val="25000"/>
                        <a:buFont typeface="Questrial"/>
                        <a:buNone/>
                      </a:pPr>
                      <a:r>
                        <a:rPr lang="en-US" sz="1000">
                          <a:latin typeface="Questrial"/>
                          <a:ea typeface="Questrial"/>
                          <a:cs typeface="Questrial"/>
                          <a:sym typeface="Questrial"/>
                        </a:rPr>
                        <a:t>Trade dependent</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Key take-aways </a:t>
            </a:r>
            <a:endParaRPr sz="4400" b="0" i="0" u="none" strike="noStrike" cap="none" dirty="0">
              <a:solidFill>
                <a:schemeClr val="dk1"/>
              </a:solidFill>
              <a:latin typeface="Calibri"/>
              <a:ea typeface="Calibri"/>
              <a:cs typeface="Calibri"/>
              <a:sym typeface="Calibri"/>
            </a:endParaRPr>
          </a:p>
        </p:txBody>
      </p:sp>
      <p:sp>
        <p:nvSpPr>
          <p:cNvPr id="348" name="Shape 348"/>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342900" indent="-342900">
              <a:spcBef>
                <a:spcPts val="0"/>
              </a:spcBef>
            </a:pPr>
            <a:r>
              <a:rPr lang="en-US" sz="2400" dirty="0"/>
              <a:t>Famine early warning has progressed considerably in the last 30 years</a:t>
            </a:r>
          </a:p>
          <a:p>
            <a:pPr marL="342900" indent="-342900">
              <a:spcBef>
                <a:spcPts val="0"/>
              </a:spcBef>
            </a:pPr>
            <a:endParaRPr lang="en-US" sz="2400" dirty="0"/>
          </a:p>
          <a:p>
            <a:pPr marL="342900" indent="-342900">
              <a:spcBef>
                <a:spcPts val="0"/>
              </a:spcBef>
            </a:pPr>
            <a:r>
              <a:rPr lang="en-US" sz="2400" dirty="0"/>
              <a:t>After 30 years, we are pretty good at predicting when/where/how bad an “old fashioned” drought-induced famine might occur. Science behind El Nino has progressed hugely, understanding of livelihoods means much more nuanced view of impacts of shocks, can compare thanks to IPC.</a:t>
            </a:r>
          </a:p>
          <a:p>
            <a:pPr marL="342900" indent="-342900">
              <a:spcBef>
                <a:spcPts val="0"/>
              </a:spcBef>
            </a:pPr>
            <a:endParaRPr lang="en-US" sz="2400" dirty="0"/>
          </a:p>
          <a:p>
            <a:pPr marL="342900" indent="-342900">
              <a:spcBef>
                <a:spcPts val="0"/>
              </a:spcBef>
            </a:pPr>
            <a:r>
              <a:rPr lang="en-US" sz="2400" dirty="0"/>
              <a:t>Science and technology continue to evolve. Crowdsourcing, high res satellites.</a:t>
            </a:r>
          </a:p>
          <a:p>
            <a:pPr marL="342900" indent="-342900">
              <a:spcBef>
                <a:spcPts val="0"/>
              </a:spcBef>
            </a:pPr>
            <a:endParaRPr lang="en-US" sz="2400" b="0" i="0" u="none" strike="noStrike" cap="none" dirty="0">
              <a:solidFill>
                <a:schemeClr val="dk1"/>
              </a:solidFill>
              <a:sym typeface="Calibri"/>
            </a:endParaRPr>
          </a:p>
          <a:p>
            <a:pPr marL="342900" indent="-342900">
              <a:spcBef>
                <a:spcPts val="0"/>
              </a:spcBef>
            </a:pPr>
            <a:r>
              <a:rPr lang="en-US" sz="2400" dirty="0"/>
              <a:t>EW systems were not designed for understanding impact of conflict. There is some overlap and EW lessons/tools to be applied but it requires much more specific focus. All of the world’s current near-famines are conflict related (SS, NE Nigeria, Yemen, Somalia)</a:t>
            </a:r>
            <a:endParaRPr sz="2400" b="0" i="0" u="none" strike="noStrike" cap="none" dirty="0">
              <a:solidFill>
                <a:schemeClr val="dk1"/>
              </a:solidFill>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400" b="0" i="0" u="none" strike="noStrike" cap="none">
                <a:solidFill>
                  <a:schemeClr val="dk1"/>
                </a:solidFill>
                <a:latin typeface="Calibri"/>
                <a:ea typeface="Calibri"/>
                <a:cs typeface="Calibri"/>
                <a:sym typeface="Calibri"/>
              </a:rPr>
              <a:t>TOOLS FOR EARLY WARNING AND THEIR ROLE IN CONFLICT MITIGATION--Overview</a:t>
            </a:r>
          </a:p>
        </p:txBody>
      </p:sp>
      <p:sp>
        <p:nvSpPr>
          <p:cNvPr id="109" name="Shape 109"/>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99615"/>
              <a:buFont typeface="Arial"/>
              <a:buChar char="•"/>
            </a:pPr>
            <a:endParaRPr lang="en-US" sz="259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400" b="0" i="0" u="none" strike="noStrike" cap="none">
                <a:solidFill>
                  <a:schemeClr val="dk1"/>
                </a:solidFill>
                <a:latin typeface="Calibri"/>
                <a:ea typeface="Calibri"/>
                <a:cs typeface="Calibri"/>
                <a:sym typeface="Calibri"/>
              </a:rPr>
              <a:t>TOOLS FOR EARLY WARNING AND THEIR ROLE IN CONFLICT MITIGATION- Wrap Up</a:t>
            </a:r>
          </a:p>
        </p:txBody>
      </p:sp>
      <p:sp>
        <p:nvSpPr>
          <p:cNvPr id="342" name="Shape 342"/>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Key Take-aways:</a:t>
            </a:r>
          </a:p>
          <a:p>
            <a:pPr marL="228600" marR="0" lvl="0" indent="-228600" algn="l" rtl="0">
              <a:lnSpc>
                <a:spcPct val="70000"/>
              </a:lnSpc>
              <a:spcBef>
                <a:spcPts val="1000"/>
              </a:spcBef>
              <a:spcAft>
                <a:spcPts val="0"/>
              </a:spcAft>
              <a:buClr>
                <a:schemeClr val="dk1"/>
              </a:buClr>
              <a:buSzPct val="98000"/>
              <a:buFont typeface="Arial"/>
              <a:buChar char="•"/>
            </a:pPr>
            <a:r>
              <a:rPr lang="en-US" sz="1960" b="1" i="0" u="none" strike="noStrike" cap="none">
                <a:solidFill>
                  <a:schemeClr val="dk1"/>
                </a:solidFill>
                <a:latin typeface="Calibri"/>
                <a:ea typeface="Calibri"/>
                <a:cs typeface="Calibri"/>
                <a:sym typeface="Calibri"/>
              </a:rPr>
              <a:t>The world must invest in prevention and risk mitigation</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EW tools valuable only to extent they generate early action</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Need operational, funding, institutional reform-some movement</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Those with greatest capacity to avert crises only weakly accountable to those at risk!</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Closer alignment of political and humanitarian risk</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Adopt (shared) risk management strategies and create incentives for appropriate risk taking</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Develop early action platforms that can scale up and adapt as necessary</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Optimize preparedness by maintaining certain level of operational redundancy</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Program with maximum flexibility and adaptability in mind combined with closer integration of humanitarian and development work</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BOLD programming vs. stifling culture of risk aversion</a:t>
            </a:r>
          </a:p>
          <a:p>
            <a:pPr marL="228600" marR="0" lvl="0" indent="-228600" algn="l" rtl="0">
              <a:lnSpc>
                <a:spcPct val="70000"/>
              </a:lnSpc>
              <a:spcBef>
                <a:spcPts val="1000"/>
              </a:spcBef>
              <a:spcAft>
                <a:spcPts val="0"/>
              </a:spcAft>
              <a:buClr>
                <a:schemeClr val="dk1"/>
              </a:buClr>
              <a:buSzPct val="98000"/>
              <a:buFont typeface="Arial"/>
              <a:buNone/>
            </a:pPr>
            <a:endParaRPr sz="1960" b="0" i="0" u="none" strike="noStrike" cap="none">
              <a:solidFill>
                <a:schemeClr val="dk1"/>
              </a:solidFill>
              <a:latin typeface="Calibri"/>
              <a:ea typeface="Calibri"/>
              <a:cs typeface="Calibri"/>
              <a:sym typeface="Calibri"/>
            </a:endParaRPr>
          </a:p>
          <a:p>
            <a:pPr marL="228600" marR="0" lvl="0" indent="-228600" algn="l" rtl="0">
              <a:lnSpc>
                <a:spcPct val="70000"/>
              </a:lnSpc>
              <a:spcBef>
                <a:spcPts val="1000"/>
              </a:spcBef>
              <a:buClr>
                <a:schemeClr val="dk1"/>
              </a:buClr>
              <a:buSzPct val="98000"/>
              <a:buFont typeface="Arial"/>
              <a:buNone/>
            </a:pPr>
            <a:endParaRPr sz="196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400" b="0" i="0" u="none" strike="noStrike" cap="none">
                <a:solidFill>
                  <a:schemeClr val="dk1"/>
                </a:solidFill>
                <a:latin typeface="Calibri"/>
                <a:ea typeface="Calibri"/>
                <a:cs typeface="Calibri"/>
                <a:sym typeface="Calibri"/>
              </a:rPr>
              <a:t>TOOLS FOR EARLY WARNING AND THEIR ROLE IN CONFLICT MITIGATION--Overview</a:t>
            </a:r>
          </a:p>
        </p:txBody>
      </p:sp>
      <p:sp>
        <p:nvSpPr>
          <p:cNvPr id="115" name="Shape 115"/>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Famine early warning-most successful example of EW tool with global acceptability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Risk appetite weak = slower response</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400" b="0" i="0" u="none" strike="noStrike" cap="none">
                <a:solidFill>
                  <a:schemeClr val="dk1"/>
                </a:solidFill>
                <a:latin typeface="Calibri"/>
                <a:ea typeface="Calibri"/>
                <a:cs typeface="Calibri"/>
                <a:sym typeface="Calibri"/>
              </a:rPr>
              <a:t>TOOLS FOR EARLY WARNING AND THEIR ROLE IN CONFLICT MITIGATION--Overview</a:t>
            </a:r>
          </a:p>
        </p:txBody>
      </p:sp>
      <p:sp>
        <p:nvSpPr>
          <p:cNvPr id="121" name="Shape 12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Many tools now available for policy makers and program managers</a:t>
            </a:r>
          </a:p>
          <a:p>
            <a:pPr marL="228600" marR="0" lvl="0" indent="-228600" algn="l" rtl="0">
              <a:lnSpc>
                <a:spcPct val="8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30 years of systems evolution (data collection, analysis and dissemination)</a:t>
            </a:r>
          </a:p>
          <a:p>
            <a:pPr marL="228600" marR="0" lvl="0" indent="-228600" algn="l" rtl="0">
              <a:lnSpc>
                <a:spcPct val="8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Timely, credible information and analysis possible</a:t>
            </a:r>
          </a:p>
          <a:p>
            <a:pPr marL="228600" marR="0" lvl="0" indent="-228600" algn="l" rtl="0">
              <a:lnSpc>
                <a:spcPct val="8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Draw from evidence-based analysis to “map” or forecast problem</a:t>
            </a:r>
          </a:p>
          <a:p>
            <a:pPr marL="228600" marR="0" lvl="0" indent="-228600" algn="l" rtl="0">
              <a:lnSpc>
                <a:spcPct val="8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Natural disasters-good track record of identifying likely hot spots and vulnerabilities and in some cases alerting to probable disaster (droughts in Somalia 2010, Sahel 2012)</a:t>
            </a:r>
          </a:p>
          <a:p>
            <a:pPr marL="228600" marR="0" lvl="0" indent="-228600" algn="l" rtl="0">
              <a:lnSpc>
                <a:spcPct val="8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Examples: Tornado, Volcano and Hurricane EW, Tsunami EW, Famine Early Warning (IPC, FEWS), VAM, GIEWS; Livelihood analysis</a:t>
            </a:r>
          </a:p>
          <a:p>
            <a:pPr marL="228600" marR="0" lvl="0" indent="-228600" algn="l" rtl="0">
              <a:lnSpc>
                <a:spcPct val="80000"/>
              </a:lnSpc>
              <a:spcBef>
                <a:spcPts val="100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Increased focused on regional nature of problem(s) and required regional collaboration in response</a:t>
            </a:r>
          </a:p>
          <a:p>
            <a:pPr marL="685800" marR="0" lvl="1" indent="-228600" algn="l" rtl="0">
              <a:lnSpc>
                <a:spcPct val="80000"/>
              </a:lnSpc>
              <a:spcBef>
                <a:spcPts val="500"/>
              </a:spcBef>
              <a:buClr>
                <a:schemeClr val="dk1"/>
              </a:buClr>
              <a:buSzPct val="100909"/>
              <a:buFont typeface="Arial"/>
              <a:buNone/>
            </a:pPr>
            <a:endParaRPr sz="222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400" b="0" i="0" u="none" strike="noStrike" cap="none">
                <a:solidFill>
                  <a:schemeClr val="dk1"/>
                </a:solidFill>
                <a:latin typeface="Calibri"/>
                <a:ea typeface="Calibri"/>
                <a:cs typeface="Calibri"/>
                <a:sym typeface="Calibri"/>
              </a:rPr>
              <a:t>TOOLS FOR EARLY WARNING AND THEIR ROLE IN CONFLICT MITIGATION--Overview</a:t>
            </a:r>
          </a:p>
        </p:txBody>
      </p:sp>
      <p:sp>
        <p:nvSpPr>
          <p:cNvPr id="127" name="Shape 127"/>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Humanitarian system has grown massively in recent years</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Proportionate improvement in performance during emergencies lacking however</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The humanitarian sector’s best organisational set-up, financing and approaches – largely built in the aftermath of the 2004 Indian Ocean tsunami – are tailored for responding to natural disasters where EW is strongest and easily understood and accepted </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Today, however, close to 80 percent of humanitarian response takes place against a backdrop of protracted conflict. And there, the system struggles</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For some such as the ICRC, the Syrian war and resulting refugee crisis has forced the realisation that protracted conflict must be at the core of humanitarian work</a:t>
            </a:r>
          </a:p>
          <a:p>
            <a:pPr marL="228600" marR="0" lvl="0" indent="-228600" algn="l" rtl="0">
              <a:lnSpc>
                <a:spcPct val="70000"/>
              </a:lnSpc>
              <a:spcBef>
                <a:spcPts val="1000"/>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GHS committed to significantly increase prevention  mitigation and preparedness measures for early action to anticipate and secure resources for recovery. The finance ministers of the Vulnerable 20 Group launched, alongside the World Bank and the UN, a new</a:t>
            </a:r>
            <a:r>
              <a:rPr lang="en-US" sz="1960" b="1" i="0" u="sng" strike="noStrike" cap="none">
                <a:solidFill>
                  <a:schemeClr val="hlink"/>
                </a:solidFill>
                <a:latin typeface="Calibri"/>
                <a:ea typeface="Calibri"/>
                <a:cs typeface="Calibri"/>
                <a:sym typeface="Calibri"/>
                <a:hlinkClick r:id="rId3"/>
              </a:rPr>
              <a:t> partnership</a:t>
            </a:r>
            <a:r>
              <a:rPr lang="en-US" sz="1960" b="0" i="0" u="none" strike="noStrike" cap="none">
                <a:solidFill>
                  <a:schemeClr val="dk1"/>
                </a:solidFill>
                <a:latin typeface="Calibri"/>
                <a:ea typeface="Calibri"/>
                <a:cs typeface="Calibri"/>
                <a:sym typeface="Calibri"/>
              </a:rPr>
              <a:t> to help their countries better prepare for shocks, including better access to risk analysis, contingency plans and social protection schemes</a:t>
            </a:r>
          </a:p>
          <a:p>
            <a:pPr marL="228600" marR="0" lvl="0" indent="-228600" algn="l" rtl="0">
              <a:lnSpc>
                <a:spcPct val="70000"/>
              </a:lnSpc>
              <a:spcBef>
                <a:spcPts val="1000"/>
              </a:spcBef>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Not translated into policies and actions yet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400" b="0" i="0" u="none" strike="noStrike" cap="none">
                <a:solidFill>
                  <a:schemeClr val="dk1"/>
                </a:solidFill>
                <a:latin typeface="Calibri"/>
                <a:ea typeface="Calibri"/>
                <a:cs typeface="Calibri"/>
                <a:sym typeface="Calibri"/>
              </a:rPr>
              <a:t>TOOLS FOR EARLY WARNING AND THEIR ROLE IN CONFLICT MITIGATION--Overview</a:t>
            </a:r>
          </a:p>
        </p:txBody>
      </p:sp>
      <p:sp>
        <p:nvSpPr>
          <p:cNvPr id="133" name="Shape 133"/>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“Predicting/forecasting” political crisis/conflict hard-we didn’t see Turkey coup, let alone Ukraine invasion nor collapse of USSR</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Data driven risk lists can be good identifier of likely crisis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Political risk lists-not welcomed by country identified!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Governments reluctant to declare famine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Examples: Analytical Commentary (ICG CrisisWatch), Risk Lists (USAID, Fund for Peace/Foreign Policy magazine, Global Conflict Risk Index, UMd Peace and Conflict Instability Ledger, Eurasia Group's annual forecast of the political risks, IMF, CIA)</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400" b="0" i="0" u="none" strike="noStrike" cap="none">
                <a:solidFill>
                  <a:schemeClr val="dk1"/>
                </a:solidFill>
                <a:latin typeface="Calibri"/>
                <a:ea typeface="Calibri"/>
                <a:cs typeface="Calibri"/>
                <a:sym typeface="Calibri"/>
              </a:rPr>
              <a:t>TOOLS FOR EARLY WARNING AND THEIR ROLE IN CONFLICT MITIGATION--Overview</a:t>
            </a:r>
          </a:p>
        </p:txBody>
      </p:sp>
      <p:sp>
        <p:nvSpPr>
          <p:cNvPr id="139" name="Shape 139"/>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Tools differentiate possible conflict drivers (e.g, drought vs. contentious elections)</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Gap remains between early warning and early action leading to mitigation and prevention</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Good track record “predicting” hasn’t translated into good track record of triggering early action; longer lead times = delay and prevarication </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Too much supply driven programming</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Risk reduction efforts better (new focus on resilience to build adaptive capacity to recover from shocks); greater appreciation for multi-sectoral and multi-funding streams; strong vulnerability mapping by UN and NGOs alike; better contingency planning that enhances preparedness</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Scenario development not a science</a:t>
            </a:r>
          </a:p>
          <a:p>
            <a:pPr marL="228600" marR="0" lvl="0" indent="-228600" algn="l" rtl="0">
              <a:lnSpc>
                <a:spcPct val="70000"/>
              </a:lnSpc>
              <a:spcBef>
                <a:spcPts val="100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Small fire doesn’t always lead to BIG ONE hence caution</a:t>
            </a:r>
          </a:p>
          <a:p>
            <a:pPr marL="228600" marR="0" lvl="0" indent="-228600" algn="l" rtl="0">
              <a:lnSpc>
                <a:spcPct val="70000"/>
              </a:lnSpc>
              <a:spcBef>
                <a:spcPts val="1000"/>
              </a:spcBef>
              <a:buClr>
                <a:schemeClr val="dk1"/>
              </a:buClr>
              <a:buSzPct val="99166"/>
              <a:buFont typeface="Arial"/>
              <a:buNone/>
            </a:pPr>
            <a:endParaRPr sz="238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1400" b="0" i="0" u="none" strike="noStrike" cap="none">
                <a:solidFill>
                  <a:schemeClr val="dk1"/>
                </a:solidFill>
                <a:latin typeface="Calibri"/>
                <a:ea typeface="Calibri"/>
                <a:cs typeface="Calibri"/>
                <a:sym typeface="Calibri"/>
              </a:rPr>
              <a:t>TOOLS FOR EARLY WARNING AND THEIR ROLE IN CONFLICT MITIGATION--Overview</a:t>
            </a:r>
          </a:p>
        </p:txBody>
      </p:sp>
      <p:sp>
        <p:nvSpPr>
          <p:cNvPr id="145" name="Shape 145"/>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Caution can breed lower risk appetite</a:t>
            </a:r>
          </a:p>
          <a:p>
            <a:pPr marL="228600" marR="0" lvl="0" indent="-228600" algn="l" rtl="0">
              <a:lnSpc>
                <a:spcPct val="8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Policy makers remain reluctant to react EARLY and quickly (ex.,2010-11 Somalia drought), reluctance to hit “go” button too quickly</a:t>
            </a:r>
          </a:p>
          <a:p>
            <a:pPr marL="228600" marR="0" lvl="0" indent="-228600" algn="l" rtl="0">
              <a:lnSpc>
                <a:spcPct val="8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Not front burner, funding constraints, aid diversion, institutional competition or disagreement, no guarantee that action makes problem disappear, political risk trumps humanitarian risk</a:t>
            </a:r>
          </a:p>
          <a:p>
            <a:pPr marL="228600" marR="0" lvl="0" indent="-228600" algn="l" rtl="0">
              <a:lnSpc>
                <a:spcPct val="8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CFS Framework for Action for Addressing Food Security and Nutrition in Protracted Crisis urges early action</a:t>
            </a:r>
          </a:p>
          <a:p>
            <a:pPr marL="228600" marR="0" lvl="0" indent="-228600" algn="l" rtl="0">
              <a:lnSpc>
                <a:spcPct val="8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Accountability for action  No accountability = low priority</a:t>
            </a:r>
          </a:p>
          <a:p>
            <a:pPr marL="228600" marR="0" lvl="0" indent="-228600" algn="l" rtl="0">
              <a:lnSpc>
                <a:spcPct val="8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No incentive for early action, but plenty of downsides</a:t>
            </a:r>
          </a:p>
          <a:p>
            <a:pPr marL="228600" marR="0" lvl="0" indent="-228600" algn="l" rtl="0">
              <a:lnSpc>
                <a:spcPct val="8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3866</Words>
  <Application>Microsoft Macintosh PowerPoint</Application>
  <PresentationFormat>Widescreen</PresentationFormat>
  <Paragraphs>346</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Cabin</vt:lpstr>
      <vt:lpstr>Times New Roman</vt:lpstr>
      <vt:lpstr>Calibri</vt:lpstr>
      <vt:lpstr>Arial</vt:lpstr>
      <vt:lpstr>Questrial</vt:lpstr>
      <vt:lpstr>Office Theme</vt:lpstr>
      <vt:lpstr>  TOOLS FOR EARLY WARNING AND THEIR ROLE IN CONFLICT MITIGATION</vt:lpstr>
      <vt:lpstr>TOOLS FOR EARLY WARNING AND THEIR ROLE IN CONFLICT MITIGATION--Overview</vt:lpstr>
      <vt:lpstr>TOOLS FOR EARLY WARNING AND THEIR ROLE IN CONFLICT MITIGATION--Overview</vt:lpstr>
      <vt:lpstr>TOOLS FOR EARLY WARNING AND THEIR ROLE IN CONFLICT MITIGATION--Overview</vt:lpstr>
      <vt:lpstr>TOOLS FOR EARLY WARNING AND THEIR ROLE IN CONFLICT MITIGATION--Overview</vt:lpstr>
      <vt:lpstr>TOOLS FOR EARLY WARNING AND THEIR ROLE IN CONFLICT MITIGATION--Overview</vt:lpstr>
      <vt:lpstr>TOOLS FOR EARLY WARNING AND THEIR ROLE IN CONFLICT MITIGATION--Overview</vt:lpstr>
      <vt:lpstr>TOOLS FOR EARLY WARNING AND THEIR ROLE IN CONFLICT MITIGATION--Overview</vt:lpstr>
      <vt:lpstr>TOOLS FOR EARLY WARNING AND THEIR ROLE IN CONFLICT MITIGATION--Overview</vt:lpstr>
      <vt:lpstr>TOOLS FOR EARLY WARNING AND THEIR ROLE IN CONFLICT MITIGATION-FEWS</vt:lpstr>
      <vt:lpstr>WHY DOES USAID INVEST IN FAMINE EARLY WARNING?</vt:lpstr>
      <vt:lpstr>FEWS NET  30 YEARS TRYING TO PREVENT FAMINE</vt:lpstr>
      <vt:lpstr>HOW DOES FEWS NET WORK?</vt:lpstr>
      <vt:lpstr>The Science Decades of satellite images - continuous innovations</vt:lpstr>
      <vt:lpstr>The Science Great advances in understand global climate, especially El Nino/La Nina</vt:lpstr>
      <vt:lpstr>The Socio-Economic Data </vt:lpstr>
      <vt:lpstr>Understanding local livelihoods</vt:lpstr>
      <vt:lpstr>Focus on Livelihood Zone 8 Understanding seasonal calendars</vt:lpstr>
      <vt:lpstr>Conflict erupts:  Focus on Livelihood Zone 8</vt:lpstr>
      <vt:lpstr>Brainstorm:  What baseline livelihood factors might be affected by conflict?</vt:lpstr>
      <vt:lpstr>Effects on food production</vt:lpstr>
      <vt:lpstr>Effects on markets  </vt:lpstr>
      <vt:lpstr>Effects on prices</vt:lpstr>
      <vt:lpstr>Displacement due to conflict - using high tech to find the people</vt:lpstr>
      <vt:lpstr>6000+ volunteers worldwide - located people and animals in war-torn South Sudan</vt:lpstr>
      <vt:lpstr>Tools to measure and compare the severity of food insecurity - the IPC</vt:lpstr>
      <vt:lpstr>IPC 2.0 Acute Food Insecurity Reference Table  </vt:lpstr>
      <vt:lpstr>IPC phases in South Sudan</vt:lpstr>
      <vt:lpstr>Key take-aways </vt:lpstr>
      <vt:lpstr>TOOLS FOR EARLY WARNING AND THEIR ROLE IN CONFLICT MITIGATION- Wrap Up</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EARLY WARNING AND THEIR ROLE IN CONFLICT MITIGATION</dc:title>
  <dc:creator>Michele McNabb</dc:creator>
  <cp:lastModifiedBy>desaix myers</cp:lastModifiedBy>
  <cp:revision>9</cp:revision>
  <dcterms:modified xsi:type="dcterms:W3CDTF">2020-02-07T01:56:53Z</dcterms:modified>
</cp:coreProperties>
</file>