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2" r:id="rId3"/>
    <p:sldMasterId id="2147483664" r:id="rId4"/>
  </p:sldMasterIdLst>
  <p:notesMasterIdLst>
    <p:notesMasterId r:id="rId24"/>
  </p:notesMasterIdLst>
  <p:sldIdLst>
    <p:sldId id="258" r:id="rId5"/>
    <p:sldId id="273" r:id="rId6"/>
    <p:sldId id="261" r:id="rId7"/>
    <p:sldId id="274" r:id="rId8"/>
    <p:sldId id="262" r:id="rId9"/>
    <p:sldId id="275" r:id="rId10"/>
    <p:sldId id="271" r:id="rId11"/>
    <p:sldId id="263" r:id="rId12"/>
    <p:sldId id="264" r:id="rId13"/>
    <p:sldId id="265" r:id="rId14"/>
    <p:sldId id="266" r:id="rId15"/>
    <p:sldId id="256" r:id="rId16"/>
    <p:sldId id="257" r:id="rId17"/>
    <p:sldId id="276" r:id="rId18"/>
    <p:sldId id="277" r:id="rId19"/>
    <p:sldId id="260" r:id="rId20"/>
    <p:sldId id="278" r:id="rId21"/>
    <p:sldId id="279" r:id="rId22"/>
    <p:sldId id="280"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6"/>
    <p:restoredTop sz="94660"/>
  </p:normalViewPr>
  <p:slideViewPr>
    <p:cSldViewPr snapToGrid="0">
      <p:cViewPr varScale="1">
        <p:scale>
          <a:sx n="140" d="100"/>
          <a:sy n="140" d="100"/>
        </p:scale>
        <p:origin x="464" y="4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Part of the reason for reaching out locally is to influence elections Its unlikely that voters will change which party they vote for on this basis but I can see effectively advocating to candidates to talk about this issue as something that matters and hopefully changing position on it when elected.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265b24bb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7265b24bb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4229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ce4b6e232b_0_279:notes"/>
          <p:cNvSpPr>
            <a:spLocks noGrp="1" noRot="1" noChangeAspect="1"/>
          </p:cNvSpPr>
          <p:nvPr>
            <p:ph type="sldImg" idx="2"/>
          </p:nvPr>
        </p:nvSpPr>
        <p:spPr>
          <a:xfrm>
            <a:off x="914400" y="1143000"/>
            <a:ext cx="7315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3ce4b6e232b_0_279:notes"/>
          <p:cNvSpPr txBox="1">
            <a:spLocks noGrp="1"/>
          </p:cNvSpPr>
          <p:nvPr>
            <p:ph type="body" idx="1"/>
          </p:nvPr>
        </p:nvSpPr>
        <p:spPr>
          <a:xfrm>
            <a:off x="914400" y="4400550"/>
            <a:ext cx="7315200" cy="3600600"/>
          </a:xfrm>
          <a:prstGeom prst="rect">
            <a:avLst/>
          </a:prstGeom>
          <a:noFill/>
          <a:ln>
            <a:noFill/>
          </a:ln>
        </p:spPr>
        <p:txBody>
          <a:bodyPr spcFirstLastPara="1" wrap="square" lIns="91425" tIns="45700" rIns="91425" bIns="45700" anchor="t" anchorCtr="0">
            <a:noAutofit/>
          </a:bodyPr>
          <a:lstStyle/>
          <a:p>
            <a:pPr marL="381000" marR="381000" lvl="0" indent="0" algn="l" rtl="0">
              <a:lnSpc>
                <a:spcPct val="115000"/>
              </a:lnSpc>
              <a:spcBef>
                <a:spcPts val="0"/>
              </a:spcBef>
              <a:spcAft>
                <a:spcPts val="0"/>
              </a:spcAft>
              <a:buSzPts val="1100"/>
              <a:buNone/>
            </a:pPr>
            <a:endParaRPr/>
          </a:p>
        </p:txBody>
      </p:sp>
      <p:sp>
        <p:nvSpPr>
          <p:cNvPr id="130" name="Google Shape;130;g3ce4b6e232b_0_279:notes"/>
          <p:cNvSpPr txBox="1">
            <a:spLocks noGrp="1"/>
          </p:cNvSpPr>
          <p:nvPr>
            <p:ph type="sldNum" idx="12"/>
          </p:nvPr>
        </p:nvSpPr>
        <p:spPr>
          <a:xfrm>
            <a:off x="5179484" y="8685213"/>
            <a:ext cx="39624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350682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541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474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584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7490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212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406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DA17D62-E97B-0FC9-3843-E4C19201AA60}"/>
            </a:ext>
          </a:extLst>
        </p:cNvPr>
        <p:cNvGrpSpPr/>
        <p:nvPr/>
      </p:nvGrpSpPr>
      <p:grpSpPr>
        <a:xfrm>
          <a:off x="0" y="0"/>
          <a:ext cx="0" cy="0"/>
          <a:chOff x="0" y="0"/>
          <a:chExt cx="0" cy="0"/>
        </a:xfrm>
      </p:grpSpPr>
      <p:sp>
        <p:nvSpPr>
          <p:cNvPr id="85" name="Google Shape;85;g37257bc1e55_0_29:notes">
            <a:extLst>
              <a:ext uri="{FF2B5EF4-FFF2-40B4-BE49-F238E27FC236}">
                <a16:creationId xmlns:a16="http://schemas.microsoft.com/office/drawing/2014/main" id="{899B3B40-9CBD-1A5E-4CF5-F98C779363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7257bc1e55_0_29:notes">
            <a:extLst>
              <a:ext uri="{FF2B5EF4-FFF2-40B4-BE49-F238E27FC236}">
                <a16:creationId xmlns:a16="http://schemas.microsoft.com/office/drawing/2014/main" id="{68D8833D-17D5-6B2B-BDB7-307553995B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Description of the existence of media bubbles, each promoting separate set of facts. Information from one bubble does not meaningfully penetrate others.</a:t>
            </a:r>
          </a:p>
          <a:p>
            <a:r>
              <a:rPr lang="en-US" sz="1100" b="0" i="0" u="none" strike="noStrike" cap="none" dirty="0">
                <a:solidFill>
                  <a:srgbClr val="000000"/>
                </a:solidFill>
                <a:effectLst/>
                <a:latin typeface="Arial"/>
                <a:ea typeface="Arial"/>
                <a:cs typeface="Arial"/>
                <a:sym typeface="Arial"/>
              </a:rPr>
              <a:t>This makes media – mainstream and social media – less effective on its own.</a:t>
            </a:r>
          </a:p>
          <a:p>
            <a:r>
              <a:rPr lang="en-US" sz="1100" b="0" i="0" u="none" strike="noStrike" cap="none" dirty="0">
                <a:solidFill>
                  <a:srgbClr val="000000"/>
                </a:solidFill>
                <a:effectLst/>
                <a:latin typeface="Arial"/>
                <a:ea typeface="Arial"/>
                <a:cs typeface="Arial"/>
                <a:sym typeface="Arial"/>
              </a:rPr>
              <a:t>The challenge: How can we reach people to effectively advocate for foreign assistance? An important approach is meeting </a:t>
            </a:r>
            <a:r>
              <a:rPr lang="en-US" sz="1100" b="0" i="0" u="none" strike="noStrike" cap="none" dirty="0" err="1">
                <a:solidFill>
                  <a:srgbClr val="000000"/>
                </a:solidFill>
                <a:effectLst/>
                <a:latin typeface="Arial"/>
                <a:ea typeface="Arial"/>
                <a:cs typeface="Arial"/>
                <a:sym typeface="Arial"/>
              </a:rPr>
              <a:t>inperson</a:t>
            </a:r>
            <a:r>
              <a:rPr lang="en-US" sz="1100" b="0" i="0" u="none" strike="noStrike" cap="none" dirty="0">
                <a:solidFill>
                  <a:srgbClr val="000000"/>
                </a:solidFill>
                <a:effectLst/>
                <a:latin typeface="Arial"/>
                <a:ea typeface="Arial"/>
                <a:cs typeface="Arial"/>
                <a:sym typeface="Arial"/>
              </a:rPr>
              <a:t>. The next session will describe how to find people, encourage them to meet with you, how to engage, and how to follow up.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53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257bc1e5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257bc1e5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B13F4EF-5BFC-14E6-E74F-64657FAEB58B}"/>
            </a:ext>
          </a:extLst>
        </p:cNvPr>
        <p:cNvGrpSpPr/>
        <p:nvPr/>
      </p:nvGrpSpPr>
      <p:grpSpPr>
        <a:xfrm>
          <a:off x="0" y="0"/>
          <a:ext cx="0" cy="0"/>
          <a:chOff x="0" y="0"/>
          <a:chExt cx="0" cy="0"/>
        </a:xfrm>
      </p:grpSpPr>
      <p:sp>
        <p:nvSpPr>
          <p:cNvPr id="94" name="Google Shape;94;g37257bc1e55_0_1:notes">
            <a:extLst>
              <a:ext uri="{FF2B5EF4-FFF2-40B4-BE49-F238E27FC236}">
                <a16:creationId xmlns:a16="http://schemas.microsoft.com/office/drawing/2014/main" id="{21617AC9-D2E1-51C3-DC73-A4D836F41E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257bc1e55_0_1:notes">
            <a:extLst>
              <a:ext uri="{FF2B5EF4-FFF2-40B4-BE49-F238E27FC236}">
                <a16:creationId xmlns:a16="http://schemas.microsoft.com/office/drawing/2014/main" id="{FD9E07A6-461D-1FE2-BB6D-7B23F436BD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85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257bc1e5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7257bc1e5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8FA44E3A-FC8A-C6CA-38C0-BED30D185ABE}"/>
            </a:ext>
          </a:extLst>
        </p:cNvPr>
        <p:cNvGrpSpPr/>
        <p:nvPr/>
      </p:nvGrpSpPr>
      <p:grpSpPr>
        <a:xfrm>
          <a:off x="0" y="0"/>
          <a:ext cx="0" cy="0"/>
          <a:chOff x="0" y="0"/>
          <a:chExt cx="0" cy="0"/>
        </a:xfrm>
      </p:grpSpPr>
      <p:sp>
        <p:nvSpPr>
          <p:cNvPr id="112" name="Google Shape;112;g37265b24bbc_0_5:notes">
            <a:extLst>
              <a:ext uri="{FF2B5EF4-FFF2-40B4-BE49-F238E27FC236}">
                <a16:creationId xmlns:a16="http://schemas.microsoft.com/office/drawing/2014/main" id="{80CFDB20-5C2B-4BC9-A340-5CAA0AC3D2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7265b24bbc_0_5:notes">
            <a:extLst>
              <a:ext uri="{FF2B5EF4-FFF2-40B4-BE49-F238E27FC236}">
                <a16:creationId xmlns:a16="http://schemas.microsoft.com/office/drawing/2014/main" id="{ED970870-DA3A-7F27-9BE2-3D8A484325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38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7265b24bb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7265b24bb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265b24bb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7265b24bb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7265b24bb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7265b24bb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683410" y="999956"/>
            <a:ext cx="51351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6000"/>
              <a:buFont typeface="Arial"/>
              <a:buNone/>
              <a:defRPr sz="4500"/>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13" name="Google Shape;13;p16"/>
          <p:cNvSpPr txBox="1">
            <a:spLocks noGrp="1"/>
          </p:cNvSpPr>
          <p:nvPr>
            <p:ph type="subTitle" idx="1"/>
          </p:nvPr>
        </p:nvSpPr>
        <p:spPr>
          <a:xfrm>
            <a:off x="683410" y="2901730"/>
            <a:ext cx="51351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accent1"/>
              </a:buClr>
              <a:buSzPts val="2400"/>
              <a:buNone/>
              <a:defRPr sz="1800">
                <a:solidFill>
                  <a:schemeClr val="accent1"/>
                </a:solidFill>
              </a:defRPr>
            </a:lvl1pPr>
            <a:lvl2pPr lvl="1" algn="ctr">
              <a:lnSpc>
                <a:spcPct val="90000"/>
              </a:lnSpc>
              <a:spcBef>
                <a:spcPts val="375"/>
              </a:spcBef>
              <a:spcAft>
                <a:spcPts val="0"/>
              </a:spcAft>
              <a:buClr>
                <a:schemeClr val="accent1"/>
              </a:buClr>
              <a:buSzPts val="2000"/>
              <a:buNone/>
              <a:defRPr sz="1500">
                <a:solidFill>
                  <a:schemeClr val="accent1"/>
                </a:solidFill>
              </a:defRPr>
            </a:lvl2pPr>
            <a:lvl3pPr lvl="2" algn="ctr">
              <a:lnSpc>
                <a:spcPct val="90000"/>
              </a:lnSpc>
              <a:spcBef>
                <a:spcPts val="375"/>
              </a:spcBef>
              <a:spcAft>
                <a:spcPts val="0"/>
              </a:spcAft>
              <a:buClr>
                <a:schemeClr val="accent1"/>
              </a:buClr>
              <a:buSzPts val="1800"/>
              <a:buNone/>
              <a:defRPr sz="1350">
                <a:solidFill>
                  <a:schemeClr val="accent1"/>
                </a:solidFill>
              </a:defRPr>
            </a:lvl3pPr>
            <a:lvl4pPr lvl="3" algn="ctr">
              <a:lnSpc>
                <a:spcPct val="90000"/>
              </a:lnSpc>
              <a:spcBef>
                <a:spcPts val="375"/>
              </a:spcBef>
              <a:spcAft>
                <a:spcPts val="0"/>
              </a:spcAft>
              <a:buClr>
                <a:schemeClr val="accent1"/>
              </a:buClr>
              <a:buSzPts val="1600"/>
              <a:buNone/>
              <a:defRPr sz="1200">
                <a:solidFill>
                  <a:schemeClr val="accent1"/>
                </a:solidFill>
              </a:defRPr>
            </a:lvl4pPr>
            <a:lvl5pPr lvl="4" algn="ctr">
              <a:lnSpc>
                <a:spcPct val="90000"/>
              </a:lnSpc>
              <a:spcBef>
                <a:spcPts val="375"/>
              </a:spcBef>
              <a:spcAft>
                <a:spcPts val="0"/>
              </a:spcAft>
              <a:buClr>
                <a:schemeClr val="accent1"/>
              </a:buClr>
              <a:buSzPts val="1600"/>
              <a:buNone/>
              <a:defRPr sz="1200">
                <a:solidFill>
                  <a:schemeClr val="accent1"/>
                </a:solidFill>
              </a:defRPr>
            </a:lvl5pPr>
            <a:lvl6pPr lvl="5" algn="ctr">
              <a:lnSpc>
                <a:spcPct val="90000"/>
              </a:lnSpc>
              <a:spcBef>
                <a:spcPts val="375"/>
              </a:spcBef>
              <a:spcAft>
                <a:spcPts val="0"/>
              </a:spcAft>
              <a:buClr>
                <a:schemeClr val="accent1"/>
              </a:buClr>
              <a:buSzPts val="1600"/>
              <a:buNone/>
              <a:defRPr sz="1200">
                <a:solidFill>
                  <a:schemeClr val="accent1"/>
                </a:solidFill>
              </a:defRPr>
            </a:lvl6pPr>
            <a:lvl7pPr lvl="6" algn="ctr">
              <a:lnSpc>
                <a:spcPct val="90000"/>
              </a:lnSpc>
              <a:spcBef>
                <a:spcPts val="375"/>
              </a:spcBef>
              <a:spcAft>
                <a:spcPts val="0"/>
              </a:spcAft>
              <a:buClr>
                <a:schemeClr val="accent1"/>
              </a:buClr>
              <a:buSzPts val="1600"/>
              <a:buNone/>
              <a:defRPr sz="1200">
                <a:solidFill>
                  <a:schemeClr val="accent1"/>
                </a:solidFill>
              </a:defRPr>
            </a:lvl7pPr>
            <a:lvl8pPr lvl="7" algn="ctr">
              <a:lnSpc>
                <a:spcPct val="90000"/>
              </a:lnSpc>
              <a:spcBef>
                <a:spcPts val="375"/>
              </a:spcBef>
              <a:spcAft>
                <a:spcPts val="0"/>
              </a:spcAft>
              <a:buClr>
                <a:schemeClr val="accent1"/>
              </a:buClr>
              <a:buSzPts val="1600"/>
              <a:buNone/>
              <a:defRPr sz="1200">
                <a:solidFill>
                  <a:schemeClr val="accent1"/>
                </a:solidFill>
              </a:defRPr>
            </a:lvl8pPr>
            <a:lvl9pPr lvl="8" algn="ctr">
              <a:lnSpc>
                <a:spcPct val="90000"/>
              </a:lnSpc>
              <a:spcBef>
                <a:spcPts val="375"/>
              </a:spcBef>
              <a:spcAft>
                <a:spcPts val="0"/>
              </a:spcAft>
              <a:buClr>
                <a:schemeClr val="accent1"/>
              </a:buClr>
              <a:buSzPts val="1600"/>
              <a:buNone/>
              <a:defRPr sz="1200">
                <a:solidFill>
                  <a:schemeClr val="accent1"/>
                </a:solidFill>
              </a:defRPr>
            </a:lvl9pPr>
          </a:lstStyle>
          <a:p>
            <a:endParaRPr/>
          </a:p>
        </p:txBody>
      </p:sp>
      <p:pic>
        <p:nvPicPr>
          <p:cNvPr id="14" name="Google Shape;14;p16"/>
          <p:cNvPicPr preferRelativeResize="0"/>
          <p:nvPr/>
        </p:nvPicPr>
        <p:blipFill rotWithShape="1">
          <a:blip r:embed="rId2">
            <a:alphaModFix/>
          </a:blip>
          <a:srcRect/>
          <a:stretch/>
        </p:blipFill>
        <p:spPr>
          <a:xfrm>
            <a:off x="7769643" y="3688406"/>
            <a:ext cx="1241757" cy="1241775"/>
          </a:xfrm>
          <a:prstGeom prst="rect">
            <a:avLst/>
          </a:prstGeom>
          <a:noFill/>
          <a:ln>
            <a:noFill/>
          </a:ln>
        </p:spPr>
      </p:pic>
    </p:spTree>
    <p:extLst>
      <p:ext uri="{BB962C8B-B14F-4D97-AF65-F5344CB8AC3E}">
        <p14:creationId xmlns:p14="http://schemas.microsoft.com/office/powerpoint/2010/main" val="390838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5"/>
        <p:cNvGrpSpPr/>
        <p:nvPr/>
      </p:nvGrpSpPr>
      <p:grpSpPr>
        <a:xfrm>
          <a:off x="0" y="0"/>
          <a:ext cx="0" cy="0"/>
          <a:chOff x="0" y="0"/>
          <a:chExt cx="0" cy="0"/>
        </a:xfrm>
      </p:grpSpPr>
    </p:spTree>
    <p:extLst>
      <p:ext uri="{BB962C8B-B14F-4D97-AF65-F5344CB8AC3E}">
        <p14:creationId xmlns:p14="http://schemas.microsoft.com/office/powerpoint/2010/main" val="343811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26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DM Sans"/>
              <a:buNone/>
              <a:defRPr sz="4400"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rgbClr val="000000"/>
              </a:buClr>
              <a:buSzPts val="1400"/>
              <a:buFont typeface="DM Sans"/>
              <a:buNone/>
              <a:defRPr sz="1800" b="1" i="0" u="none" strike="noStrike" cap="none">
                <a:solidFill>
                  <a:srgbClr val="000000"/>
                </a:solidFill>
                <a:latin typeface="DM Sans"/>
                <a:ea typeface="DM Sans"/>
                <a:cs typeface="DM Sans"/>
                <a:sym typeface="DM Sans"/>
              </a:defRPr>
            </a:lvl2pPr>
            <a:lvl3pPr marR="0" lvl="2" algn="l" rtl="0">
              <a:lnSpc>
                <a:spcPct val="100000"/>
              </a:lnSpc>
              <a:spcBef>
                <a:spcPts val="0"/>
              </a:spcBef>
              <a:spcAft>
                <a:spcPts val="0"/>
              </a:spcAft>
              <a:buClr>
                <a:srgbClr val="000000"/>
              </a:buClr>
              <a:buSzPts val="1400"/>
              <a:buFont typeface="DM Sans"/>
              <a:buNone/>
              <a:defRPr sz="1800" b="1" i="0" u="none" strike="noStrike" cap="none">
                <a:solidFill>
                  <a:srgbClr val="000000"/>
                </a:solidFill>
                <a:latin typeface="DM Sans"/>
                <a:ea typeface="DM Sans"/>
                <a:cs typeface="DM Sans"/>
                <a:sym typeface="DM Sans"/>
              </a:defRPr>
            </a:lvl3pPr>
            <a:lvl4pPr marR="0" lvl="3" algn="l" rtl="0">
              <a:lnSpc>
                <a:spcPct val="100000"/>
              </a:lnSpc>
              <a:spcBef>
                <a:spcPts val="0"/>
              </a:spcBef>
              <a:spcAft>
                <a:spcPts val="0"/>
              </a:spcAft>
              <a:buClr>
                <a:srgbClr val="000000"/>
              </a:buClr>
              <a:buSzPts val="1400"/>
              <a:buFont typeface="DM Sans"/>
              <a:buNone/>
              <a:defRPr sz="1800" b="1" i="0" u="none" strike="noStrike" cap="none">
                <a:solidFill>
                  <a:srgbClr val="000000"/>
                </a:solidFill>
                <a:latin typeface="DM Sans"/>
                <a:ea typeface="DM Sans"/>
                <a:cs typeface="DM Sans"/>
                <a:sym typeface="DM Sans"/>
              </a:defRPr>
            </a:lvl4pPr>
            <a:lvl5pPr marR="0" lvl="4" algn="l" rtl="0">
              <a:lnSpc>
                <a:spcPct val="100000"/>
              </a:lnSpc>
              <a:spcBef>
                <a:spcPts val="0"/>
              </a:spcBef>
              <a:spcAft>
                <a:spcPts val="0"/>
              </a:spcAft>
              <a:buClr>
                <a:srgbClr val="000000"/>
              </a:buClr>
              <a:buSzPts val="1400"/>
              <a:buFont typeface="DM Sans"/>
              <a:buNone/>
              <a:defRPr sz="1800" b="1" i="0" u="none" strike="noStrike" cap="none">
                <a:solidFill>
                  <a:srgbClr val="000000"/>
                </a:solidFill>
                <a:latin typeface="DM Sans"/>
                <a:ea typeface="DM Sans"/>
                <a:cs typeface="DM Sans"/>
                <a:sym typeface="DM Sans"/>
              </a:defRPr>
            </a:lvl5pPr>
            <a:lvl6pPr marR="0" lvl="5" algn="l" rtl="0">
              <a:lnSpc>
                <a:spcPct val="100000"/>
              </a:lnSpc>
              <a:spcBef>
                <a:spcPts val="0"/>
              </a:spcBef>
              <a:spcAft>
                <a:spcPts val="0"/>
              </a:spcAft>
              <a:buClr>
                <a:srgbClr val="000000"/>
              </a:buClr>
              <a:buSzPts val="1400"/>
              <a:buFont typeface="DM Sans"/>
              <a:buNone/>
              <a:defRPr sz="1800" b="1" i="0" u="none" strike="noStrike" cap="none">
                <a:solidFill>
                  <a:srgbClr val="000000"/>
                </a:solidFill>
                <a:latin typeface="DM Sans"/>
                <a:ea typeface="DM Sans"/>
                <a:cs typeface="DM Sans"/>
                <a:sym typeface="DM Sans"/>
              </a:defRPr>
            </a:lvl6pPr>
            <a:lvl7pPr marR="0" lvl="6" algn="l" rtl="0">
              <a:lnSpc>
                <a:spcPct val="100000"/>
              </a:lnSpc>
              <a:spcBef>
                <a:spcPts val="0"/>
              </a:spcBef>
              <a:spcAft>
                <a:spcPts val="0"/>
              </a:spcAft>
              <a:buClr>
                <a:srgbClr val="000000"/>
              </a:buClr>
              <a:buSzPts val="1400"/>
              <a:buFont typeface="DM Sans"/>
              <a:buNone/>
              <a:defRPr sz="1800" b="1" i="0" u="none" strike="noStrike" cap="none">
                <a:solidFill>
                  <a:srgbClr val="000000"/>
                </a:solidFill>
                <a:latin typeface="DM Sans"/>
                <a:ea typeface="DM Sans"/>
                <a:cs typeface="DM Sans"/>
                <a:sym typeface="DM Sans"/>
              </a:defRPr>
            </a:lvl7pPr>
            <a:lvl8pPr marR="0" lvl="7" algn="l" rtl="0">
              <a:lnSpc>
                <a:spcPct val="100000"/>
              </a:lnSpc>
              <a:spcBef>
                <a:spcPts val="0"/>
              </a:spcBef>
              <a:spcAft>
                <a:spcPts val="0"/>
              </a:spcAft>
              <a:buClr>
                <a:srgbClr val="000000"/>
              </a:buClr>
              <a:buSzPts val="1400"/>
              <a:buFont typeface="DM Sans"/>
              <a:buNone/>
              <a:defRPr sz="1800" b="1" i="0" u="none" strike="noStrike" cap="none">
                <a:solidFill>
                  <a:srgbClr val="000000"/>
                </a:solidFill>
                <a:latin typeface="DM Sans"/>
                <a:ea typeface="DM Sans"/>
                <a:cs typeface="DM Sans"/>
                <a:sym typeface="DM Sans"/>
              </a:defRPr>
            </a:lvl8pPr>
            <a:lvl9pPr marR="0" lvl="8" algn="l" rtl="0">
              <a:lnSpc>
                <a:spcPct val="100000"/>
              </a:lnSpc>
              <a:spcBef>
                <a:spcPts val="0"/>
              </a:spcBef>
              <a:spcAft>
                <a:spcPts val="0"/>
              </a:spcAft>
              <a:buClr>
                <a:srgbClr val="000000"/>
              </a:buClr>
              <a:buSzPts val="1400"/>
              <a:buFont typeface="DM Sans"/>
              <a:buNone/>
              <a:defRPr sz="1800" b="1" i="0" u="none" strike="noStrike" cap="none">
                <a:solidFill>
                  <a:srgbClr val="000000"/>
                </a:solidFill>
                <a:latin typeface="DM Sans"/>
                <a:ea typeface="DM Sans"/>
                <a:cs typeface="DM Sans"/>
                <a:sym typeface="DM Sans"/>
              </a:defRPr>
            </a:lvl9pPr>
          </a:lstStyle>
          <a:p>
            <a:endParaRPr/>
          </a:p>
        </p:txBody>
      </p:sp>
      <p:sp>
        <p:nvSpPr>
          <p:cNvPr id="7" name="Google Shape;7;p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2"/>
              </a:buClr>
              <a:buSzPts val="2800"/>
              <a:buFont typeface="DM Sans"/>
              <a:buChar char="•"/>
              <a:defRPr sz="2800" b="0" i="0" u="none" strike="noStrike" cap="none">
                <a:solidFill>
                  <a:schemeClr val="accent2"/>
                </a:solidFill>
                <a:latin typeface="DM Sans"/>
                <a:ea typeface="DM Sans"/>
                <a:cs typeface="DM Sans"/>
                <a:sym typeface="DM Sans"/>
              </a:defRPr>
            </a:lvl1pPr>
            <a:lvl2pPr marL="914400" marR="0" lvl="1" indent="-381000" algn="l" rtl="0">
              <a:lnSpc>
                <a:spcPct val="90000"/>
              </a:lnSpc>
              <a:spcBef>
                <a:spcPts val="500"/>
              </a:spcBef>
              <a:spcAft>
                <a:spcPts val="0"/>
              </a:spcAft>
              <a:buClr>
                <a:schemeClr val="accent2"/>
              </a:buClr>
              <a:buSzPts val="2400"/>
              <a:buFont typeface="DM Sans"/>
              <a:buChar char="•"/>
              <a:defRPr sz="2400" b="0" i="0" u="none" strike="noStrike" cap="none">
                <a:solidFill>
                  <a:schemeClr val="accent2"/>
                </a:solidFill>
                <a:latin typeface="DM Sans"/>
                <a:ea typeface="DM Sans"/>
                <a:cs typeface="DM Sans"/>
                <a:sym typeface="DM Sans"/>
              </a:defRPr>
            </a:lvl2pPr>
            <a:lvl3pPr marL="1371600" marR="0" lvl="2" indent="-355600" algn="l" rtl="0">
              <a:lnSpc>
                <a:spcPct val="90000"/>
              </a:lnSpc>
              <a:spcBef>
                <a:spcPts val="500"/>
              </a:spcBef>
              <a:spcAft>
                <a:spcPts val="0"/>
              </a:spcAft>
              <a:buClr>
                <a:schemeClr val="accent2"/>
              </a:buClr>
              <a:buSzPts val="2000"/>
              <a:buFont typeface="DM Sans"/>
              <a:buChar char="•"/>
              <a:defRPr sz="2000" b="0" i="0" u="none" strike="noStrike" cap="none">
                <a:solidFill>
                  <a:schemeClr val="accent2"/>
                </a:solidFill>
                <a:latin typeface="DM Sans"/>
                <a:ea typeface="DM Sans"/>
                <a:cs typeface="DM Sans"/>
                <a:sym typeface="DM Sans"/>
              </a:defRPr>
            </a:lvl3pPr>
            <a:lvl4pPr marL="1828800" marR="0" lvl="3" indent="-342900" algn="l" rtl="0">
              <a:lnSpc>
                <a:spcPct val="90000"/>
              </a:lnSpc>
              <a:spcBef>
                <a:spcPts val="500"/>
              </a:spcBef>
              <a:spcAft>
                <a:spcPts val="0"/>
              </a:spcAft>
              <a:buClr>
                <a:schemeClr val="accent2"/>
              </a:buClr>
              <a:buSzPts val="1800"/>
              <a:buFont typeface="DM Sans"/>
              <a:buChar char="•"/>
              <a:defRPr sz="1800" b="0" i="0" u="none" strike="noStrike" cap="none">
                <a:solidFill>
                  <a:schemeClr val="accent2"/>
                </a:solidFill>
                <a:latin typeface="DM Sans"/>
                <a:ea typeface="DM Sans"/>
                <a:cs typeface="DM Sans"/>
                <a:sym typeface="DM Sans"/>
              </a:defRPr>
            </a:lvl4pPr>
            <a:lvl5pPr marL="2286000" marR="0" lvl="4" indent="-342900" algn="l" rtl="0">
              <a:lnSpc>
                <a:spcPct val="90000"/>
              </a:lnSpc>
              <a:spcBef>
                <a:spcPts val="500"/>
              </a:spcBef>
              <a:spcAft>
                <a:spcPts val="0"/>
              </a:spcAft>
              <a:buClr>
                <a:schemeClr val="accent2"/>
              </a:buClr>
              <a:buSzPts val="1800"/>
              <a:buFont typeface="DM Sans"/>
              <a:buChar char="•"/>
              <a:defRPr sz="1800" b="0" i="0" u="none" strike="noStrike" cap="none">
                <a:solidFill>
                  <a:schemeClr val="accent2"/>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accent2"/>
              </a:buClr>
              <a:buSzPts val="1800"/>
              <a:buFont typeface="DM Sans"/>
              <a:buChar char="•"/>
              <a:defRPr sz="1800" b="0" i="0" u="none" strike="noStrike" cap="none">
                <a:solidFill>
                  <a:schemeClr val="accent2"/>
                </a:solidFill>
                <a:latin typeface="DM Sans"/>
                <a:ea typeface="DM Sans"/>
                <a:cs typeface="DM Sans"/>
                <a:sym typeface="DM Sans"/>
              </a:defRPr>
            </a:lvl6pPr>
            <a:lvl7pPr marL="3200400" marR="0" lvl="6" indent="-342900" algn="l" rtl="0">
              <a:lnSpc>
                <a:spcPct val="90000"/>
              </a:lnSpc>
              <a:spcBef>
                <a:spcPts val="500"/>
              </a:spcBef>
              <a:spcAft>
                <a:spcPts val="0"/>
              </a:spcAft>
              <a:buClr>
                <a:schemeClr val="accent2"/>
              </a:buClr>
              <a:buSzPts val="1800"/>
              <a:buFont typeface="DM Sans"/>
              <a:buChar char="•"/>
              <a:defRPr sz="1800" b="0" i="0" u="none" strike="noStrike" cap="none">
                <a:solidFill>
                  <a:schemeClr val="accent2"/>
                </a:solidFill>
                <a:latin typeface="DM Sans"/>
                <a:ea typeface="DM Sans"/>
                <a:cs typeface="DM Sans"/>
                <a:sym typeface="DM Sans"/>
              </a:defRPr>
            </a:lvl7pPr>
            <a:lvl8pPr marL="3657600" marR="0" lvl="7" indent="-342900" algn="l" rtl="0">
              <a:lnSpc>
                <a:spcPct val="90000"/>
              </a:lnSpc>
              <a:spcBef>
                <a:spcPts val="500"/>
              </a:spcBef>
              <a:spcAft>
                <a:spcPts val="0"/>
              </a:spcAft>
              <a:buClr>
                <a:schemeClr val="accent2"/>
              </a:buClr>
              <a:buSzPts val="1800"/>
              <a:buFont typeface="DM Sans"/>
              <a:buChar char="•"/>
              <a:defRPr sz="1800" b="0" i="0" u="none" strike="noStrike" cap="none">
                <a:solidFill>
                  <a:schemeClr val="accent2"/>
                </a:solidFill>
                <a:latin typeface="DM Sans"/>
                <a:ea typeface="DM Sans"/>
                <a:cs typeface="DM Sans"/>
                <a:sym typeface="DM Sans"/>
              </a:defRPr>
            </a:lvl8pPr>
            <a:lvl9pPr marL="4114800" marR="0" lvl="8" indent="-342900" algn="l" rtl="0">
              <a:lnSpc>
                <a:spcPct val="90000"/>
              </a:lnSpc>
              <a:spcBef>
                <a:spcPts val="500"/>
              </a:spcBef>
              <a:spcAft>
                <a:spcPts val="0"/>
              </a:spcAft>
              <a:buClr>
                <a:schemeClr val="accent2"/>
              </a:buClr>
              <a:buSzPts val="1800"/>
              <a:buFont typeface="DM Sans"/>
              <a:buChar char="•"/>
              <a:defRPr sz="1800" b="0" i="0" u="none" strike="noStrike" cap="none">
                <a:solidFill>
                  <a:schemeClr val="accent2"/>
                </a:solidFill>
                <a:latin typeface="DM Sans"/>
                <a:ea typeface="DM Sans"/>
                <a:cs typeface="DM Sans"/>
                <a:sym typeface="DM Sans"/>
              </a:defRPr>
            </a:lvl9pPr>
          </a:lstStyle>
          <a:p>
            <a:endParaRPr/>
          </a:p>
        </p:txBody>
      </p:sp>
      <p:sp>
        <p:nvSpPr>
          <p:cNvPr id="8" name="Google Shape;8;p15"/>
          <p:cNvSpPr txBox="1">
            <a:spLocks noGrp="1"/>
          </p:cNvSpPr>
          <p:nvPr>
            <p:ph type="ftr" idx="11"/>
          </p:nvPr>
        </p:nvSpPr>
        <p:spPr>
          <a:xfrm>
            <a:off x="6972300" y="4869656"/>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750" b="0" i="0" u="none" strike="noStrike" cap="none">
                <a:solidFill>
                  <a:schemeClr val="lt1"/>
                </a:solidFill>
                <a:latin typeface="DM Sans"/>
                <a:ea typeface="DM Sans"/>
                <a:cs typeface="DM Sans"/>
                <a:sym typeface="DM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DM Sans"/>
                <a:ea typeface="DM Sans"/>
                <a:cs typeface="DM Sans"/>
                <a:sym typeface="DM Sans"/>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DM Sans"/>
                <a:ea typeface="DM Sans"/>
                <a:cs typeface="DM Sans"/>
                <a:sym typeface="DM Sans"/>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DM Sans"/>
                <a:ea typeface="DM Sans"/>
                <a:cs typeface="DM Sans"/>
                <a:sym typeface="DM Sans"/>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DM Sans"/>
                <a:ea typeface="DM Sans"/>
                <a:cs typeface="DM Sans"/>
                <a:sym typeface="DM Sans"/>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DM Sans"/>
                <a:ea typeface="DM Sans"/>
                <a:cs typeface="DM Sans"/>
                <a:sym typeface="DM Sans"/>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DM Sans"/>
                <a:ea typeface="DM Sans"/>
                <a:cs typeface="DM Sans"/>
                <a:sym typeface="DM Sans"/>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DM Sans"/>
                <a:ea typeface="DM Sans"/>
                <a:cs typeface="DM Sans"/>
                <a:sym typeface="DM Sans"/>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DM Sans"/>
                <a:ea typeface="DM Sans"/>
                <a:cs typeface="DM Sans"/>
                <a:sym typeface="DM Sans"/>
              </a:defRPr>
            </a:lvl9pPr>
          </a:lstStyle>
          <a:p>
            <a:endParaRPr/>
          </a:p>
        </p:txBody>
      </p:sp>
      <p:sp>
        <p:nvSpPr>
          <p:cNvPr id="9" name="Google Shape;9;p15"/>
          <p:cNvSpPr/>
          <p:nvPr/>
        </p:nvSpPr>
        <p:spPr>
          <a:xfrm>
            <a:off x="-18975" y="5049232"/>
            <a:ext cx="9205200" cy="114000"/>
          </a:xfrm>
          <a:prstGeom prst="rect">
            <a:avLst/>
          </a:prstGeom>
          <a:solidFill>
            <a:schemeClr val="accent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DM Sans"/>
              <a:ea typeface="DM Sans"/>
              <a:cs typeface="DM Sans"/>
              <a:sym typeface="DM Sans"/>
            </a:endParaRPr>
          </a:p>
        </p:txBody>
      </p:sp>
      <p:sp>
        <p:nvSpPr>
          <p:cNvPr id="10" name="Google Shape;10;p15"/>
          <p:cNvSpPr txBox="1">
            <a:spLocks noGrp="1"/>
          </p:cNvSpPr>
          <p:nvPr>
            <p:ph type="sldNum" idx="12"/>
          </p:nvPr>
        </p:nvSpPr>
        <p:spPr>
          <a:xfrm>
            <a:off x="8556784" y="4749851"/>
            <a:ext cx="548700" cy="393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975"/>
              <a:buFont typeface="Arial"/>
              <a:buNone/>
              <a:defRPr sz="975" b="0" i="0" u="none" strike="noStrike" cap="none">
                <a:solidFill>
                  <a:schemeClr val="accent1"/>
                </a:solidFill>
                <a:latin typeface="DM Sans"/>
                <a:ea typeface="DM Sans"/>
                <a:cs typeface="DM Sans"/>
                <a:sym typeface="DM Sans"/>
              </a:defRPr>
            </a:lvl1pPr>
            <a:lvl2pPr marL="0" marR="0" lvl="1" indent="0" algn="r" rtl="0">
              <a:lnSpc>
                <a:spcPct val="100000"/>
              </a:lnSpc>
              <a:spcBef>
                <a:spcPts val="0"/>
              </a:spcBef>
              <a:spcAft>
                <a:spcPts val="0"/>
              </a:spcAft>
              <a:buClr>
                <a:srgbClr val="000000"/>
              </a:buClr>
              <a:buSzPts val="975"/>
              <a:buFont typeface="Arial"/>
              <a:buNone/>
              <a:defRPr sz="975" b="0" i="0" u="none" strike="noStrike" cap="none">
                <a:solidFill>
                  <a:schemeClr val="accent1"/>
                </a:solidFill>
                <a:latin typeface="DM Sans"/>
                <a:ea typeface="DM Sans"/>
                <a:cs typeface="DM Sans"/>
                <a:sym typeface="DM Sans"/>
              </a:defRPr>
            </a:lvl2pPr>
            <a:lvl3pPr marL="0" marR="0" lvl="2" indent="0" algn="r" rtl="0">
              <a:lnSpc>
                <a:spcPct val="100000"/>
              </a:lnSpc>
              <a:spcBef>
                <a:spcPts val="0"/>
              </a:spcBef>
              <a:spcAft>
                <a:spcPts val="0"/>
              </a:spcAft>
              <a:buClr>
                <a:srgbClr val="000000"/>
              </a:buClr>
              <a:buSzPts val="975"/>
              <a:buFont typeface="Arial"/>
              <a:buNone/>
              <a:defRPr sz="975" b="0" i="0" u="none" strike="noStrike" cap="none">
                <a:solidFill>
                  <a:schemeClr val="accent1"/>
                </a:solidFill>
                <a:latin typeface="DM Sans"/>
                <a:ea typeface="DM Sans"/>
                <a:cs typeface="DM Sans"/>
                <a:sym typeface="DM Sans"/>
              </a:defRPr>
            </a:lvl3pPr>
            <a:lvl4pPr marL="0" marR="0" lvl="3" indent="0" algn="r" rtl="0">
              <a:lnSpc>
                <a:spcPct val="100000"/>
              </a:lnSpc>
              <a:spcBef>
                <a:spcPts val="0"/>
              </a:spcBef>
              <a:spcAft>
                <a:spcPts val="0"/>
              </a:spcAft>
              <a:buClr>
                <a:srgbClr val="000000"/>
              </a:buClr>
              <a:buSzPts val="975"/>
              <a:buFont typeface="Arial"/>
              <a:buNone/>
              <a:defRPr sz="975" b="0" i="0" u="none" strike="noStrike" cap="none">
                <a:solidFill>
                  <a:schemeClr val="accent1"/>
                </a:solidFill>
                <a:latin typeface="DM Sans"/>
                <a:ea typeface="DM Sans"/>
                <a:cs typeface="DM Sans"/>
                <a:sym typeface="DM Sans"/>
              </a:defRPr>
            </a:lvl4pPr>
            <a:lvl5pPr marL="0" marR="0" lvl="4" indent="0" algn="r" rtl="0">
              <a:lnSpc>
                <a:spcPct val="100000"/>
              </a:lnSpc>
              <a:spcBef>
                <a:spcPts val="0"/>
              </a:spcBef>
              <a:spcAft>
                <a:spcPts val="0"/>
              </a:spcAft>
              <a:buClr>
                <a:srgbClr val="000000"/>
              </a:buClr>
              <a:buSzPts val="975"/>
              <a:buFont typeface="Arial"/>
              <a:buNone/>
              <a:defRPr sz="975" b="0" i="0" u="none" strike="noStrike" cap="none">
                <a:solidFill>
                  <a:schemeClr val="accent1"/>
                </a:solidFill>
                <a:latin typeface="DM Sans"/>
                <a:ea typeface="DM Sans"/>
                <a:cs typeface="DM Sans"/>
                <a:sym typeface="DM Sans"/>
              </a:defRPr>
            </a:lvl5pPr>
            <a:lvl6pPr marL="0" marR="0" lvl="5" indent="0" algn="r" rtl="0">
              <a:lnSpc>
                <a:spcPct val="100000"/>
              </a:lnSpc>
              <a:spcBef>
                <a:spcPts val="0"/>
              </a:spcBef>
              <a:spcAft>
                <a:spcPts val="0"/>
              </a:spcAft>
              <a:buClr>
                <a:srgbClr val="000000"/>
              </a:buClr>
              <a:buSzPts val="975"/>
              <a:buFont typeface="Arial"/>
              <a:buNone/>
              <a:defRPr sz="975" b="0" i="0" u="none" strike="noStrike" cap="none">
                <a:solidFill>
                  <a:schemeClr val="accent1"/>
                </a:solidFill>
                <a:latin typeface="DM Sans"/>
                <a:ea typeface="DM Sans"/>
                <a:cs typeface="DM Sans"/>
                <a:sym typeface="DM Sans"/>
              </a:defRPr>
            </a:lvl6pPr>
            <a:lvl7pPr marL="0" marR="0" lvl="6" indent="0" algn="r" rtl="0">
              <a:lnSpc>
                <a:spcPct val="100000"/>
              </a:lnSpc>
              <a:spcBef>
                <a:spcPts val="0"/>
              </a:spcBef>
              <a:spcAft>
                <a:spcPts val="0"/>
              </a:spcAft>
              <a:buClr>
                <a:srgbClr val="000000"/>
              </a:buClr>
              <a:buSzPts val="975"/>
              <a:buFont typeface="Arial"/>
              <a:buNone/>
              <a:defRPr sz="975" b="0" i="0" u="none" strike="noStrike" cap="none">
                <a:solidFill>
                  <a:schemeClr val="accent1"/>
                </a:solidFill>
                <a:latin typeface="DM Sans"/>
                <a:ea typeface="DM Sans"/>
                <a:cs typeface="DM Sans"/>
                <a:sym typeface="DM Sans"/>
              </a:defRPr>
            </a:lvl7pPr>
            <a:lvl8pPr marL="0" marR="0" lvl="7" indent="0" algn="r" rtl="0">
              <a:lnSpc>
                <a:spcPct val="100000"/>
              </a:lnSpc>
              <a:spcBef>
                <a:spcPts val="0"/>
              </a:spcBef>
              <a:spcAft>
                <a:spcPts val="0"/>
              </a:spcAft>
              <a:buClr>
                <a:srgbClr val="000000"/>
              </a:buClr>
              <a:buSzPts val="975"/>
              <a:buFont typeface="Arial"/>
              <a:buNone/>
              <a:defRPr sz="975" b="0" i="0" u="none" strike="noStrike" cap="none">
                <a:solidFill>
                  <a:schemeClr val="accent1"/>
                </a:solidFill>
                <a:latin typeface="DM Sans"/>
                <a:ea typeface="DM Sans"/>
                <a:cs typeface="DM Sans"/>
                <a:sym typeface="DM Sans"/>
              </a:defRPr>
            </a:lvl8pPr>
            <a:lvl9pPr marL="0" marR="0" lvl="8" indent="0" algn="r" rtl="0">
              <a:lnSpc>
                <a:spcPct val="100000"/>
              </a:lnSpc>
              <a:spcBef>
                <a:spcPts val="0"/>
              </a:spcBef>
              <a:spcAft>
                <a:spcPts val="0"/>
              </a:spcAft>
              <a:buClr>
                <a:srgbClr val="000000"/>
              </a:buClr>
              <a:buSzPts val="975"/>
              <a:buFont typeface="Arial"/>
              <a:buNone/>
              <a:defRPr sz="975" b="0" i="0" u="none" strike="noStrike" cap="none">
                <a:solidFill>
                  <a:schemeClr val="accen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93694078"/>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04"/>
        <p:cNvGrpSpPr/>
        <p:nvPr/>
      </p:nvGrpSpPr>
      <p:grpSpPr>
        <a:xfrm>
          <a:off x="0" y="0"/>
          <a:ext cx="0" cy="0"/>
          <a:chOff x="0" y="0"/>
          <a:chExt cx="0" cy="0"/>
        </a:xfrm>
      </p:grpSpPr>
    </p:spTree>
    <p:extLst>
      <p:ext uri="{BB962C8B-B14F-4D97-AF65-F5344CB8AC3E}">
        <p14:creationId xmlns:p14="http://schemas.microsoft.com/office/powerpoint/2010/main" val="2509030778"/>
      </p:ext>
    </p:extLst>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159693"/>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pbolton1@jhu.edu"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aidonthehill.or/" TargetMode="External"/><Relationship Id="rId7" Type="http://schemas.openxmlformats.org/officeDocument/2006/relationships/hyperlink" Target="https://bsky.app/profile/aidonthehill.bsky.social"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hyperlink" Target="https://www.linkedin.com/company/aid-on-the-hill/" TargetMode="External"/><Relationship Id="rId4" Type="http://schemas.openxmlformats.org/officeDocument/2006/relationships/hyperlink" Target="mailto:info@aidonthehill.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drive.google.com/drive/folders/1_9je_vOvUch_UbuhKdSNvV7i7gyGpB28?ths=true"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0" y="263500"/>
            <a:ext cx="9144000" cy="989100"/>
          </a:xfrm>
          <a:prstGeom prst="rect">
            <a:avLst/>
          </a:prstGeom>
          <a:solidFill>
            <a:srgbClr val="BE08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2" name="Google Shape;72;p15" title="1.png"/>
          <p:cNvPicPr preferRelativeResize="0"/>
          <p:nvPr/>
        </p:nvPicPr>
        <p:blipFill rotWithShape="1">
          <a:blip r:embed="rId3">
            <a:alphaModFix/>
          </a:blip>
          <a:srcRect l="4357" t="3815" r="3705" b="4027"/>
          <a:stretch/>
        </p:blipFill>
        <p:spPr>
          <a:xfrm>
            <a:off x="5644575" y="556775"/>
            <a:ext cx="3180500" cy="3188050"/>
          </a:xfrm>
          <a:prstGeom prst="rect">
            <a:avLst/>
          </a:prstGeom>
          <a:noFill/>
          <a:ln>
            <a:noFill/>
          </a:ln>
        </p:spPr>
      </p:pic>
      <p:sp>
        <p:nvSpPr>
          <p:cNvPr id="73" name="Google Shape;73;p15"/>
          <p:cNvSpPr txBox="1"/>
          <p:nvPr/>
        </p:nvSpPr>
        <p:spPr>
          <a:xfrm>
            <a:off x="315825" y="1737050"/>
            <a:ext cx="51885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i="1" dirty="0">
                <a:solidFill>
                  <a:schemeClr val="dk2"/>
                </a:solidFill>
                <a:latin typeface="Calibri"/>
                <a:ea typeface="Calibri"/>
                <a:cs typeface="Calibri"/>
                <a:sym typeface="Calibri"/>
              </a:rPr>
              <a:t>Outreach Training</a:t>
            </a:r>
            <a:endParaRPr sz="3200" b="1" i="1" dirty="0">
              <a:solidFill>
                <a:schemeClr val="dk2"/>
              </a:solidFill>
              <a:latin typeface="Calibri"/>
              <a:ea typeface="Calibri"/>
              <a:cs typeface="Calibri"/>
              <a:sym typeface="Calibri"/>
            </a:endParaRPr>
          </a:p>
        </p:txBody>
      </p:sp>
      <p:sp>
        <p:nvSpPr>
          <p:cNvPr id="74" name="Google Shape;74;p15"/>
          <p:cNvSpPr txBox="1"/>
          <p:nvPr/>
        </p:nvSpPr>
        <p:spPr>
          <a:xfrm>
            <a:off x="119750" y="4266900"/>
            <a:ext cx="3821100" cy="8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chemeClr val="dk2"/>
              </a:solidFill>
            </a:endParaRPr>
          </a:p>
          <a:p>
            <a:pPr marL="0" lvl="0" indent="0" algn="l" rtl="0">
              <a:spcBef>
                <a:spcPts val="0"/>
              </a:spcBef>
              <a:spcAft>
                <a:spcPts val="0"/>
              </a:spcAft>
              <a:buNone/>
            </a:pPr>
            <a:r>
              <a:rPr lang="en" sz="1800" dirty="0">
                <a:solidFill>
                  <a:schemeClr val="dk2"/>
                </a:solidFill>
              </a:rPr>
              <a:t>March, 2026 </a:t>
            </a:r>
            <a:endParaRPr sz="1800" dirty="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p:nvPr/>
        </p:nvSpPr>
        <p:spPr>
          <a:xfrm>
            <a:off x="0" y="263500"/>
            <a:ext cx="9144000" cy="989100"/>
          </a:xfrm>
          <a:prstGeom prst="rect">
            <a:avLst/>
          </a:prstGeom>
          <a:solidFill>
            <a:srgbClr val="BE08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3" name="Google Shape;133;p22" title="1.png"/>
          <p:cNvPicPr preferRelativeResize="0"/>
          <p:nvPr/>
        </p:nvPicPr>
        <p:blipFill rotWithShape="1">
          <a:blip r:embed="rId3">
            <a:alphaModFix/>
          </a:blip>
          <a:srcRect l="4357" t="3815" r="3705" b="4027"/>
          <a:stretch/>
        </p:blipFill>
        <p:spPr>
          <a:xfrm>
            <a:off x="7578975" y="190150"/>
            <a:ext cx="1319275" cy="1322400"/>
          </a:xfrm>
          <a:prstGeom prst="rect">
            <a:avLst/>
          </a:prstGeom>
          <a:noFill/>
          <a:ln>
            <a:noFill/>
          </a:ln>
        </p:spPr>
      </p:pic>
      <p:sp>
        <p:nvSpPr>
          <p:cNvPr id="134" name="Google Shape;134;p22"/>
          <p:cNvSpPr txBox="1"/>
          <p:nvPr/>
        </p:nvSpPr>
        <p:spPr>
          <a:xfrm>
            <a:off x="139050" y="419500"/>
            <a:ext cx="88659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3300" b="1" dirty="0">
                <a:solidFill>
                  <a:schemeClr val="lt1"/>
                </a:solidFill>
              </a:rPr>
              <a:t>Next Steps</a:t>
            </a:r>
            <a:endParaRPr sz="4100" b="1" dirty="0">
              <a:solidFill>
                <a:schemeClr val="lt1"/>
              </a:solidFill>
              <a:latin typeface="Calibri"/>
              <a:ea typeface="Calibri"/>
              <a:cs typeface="Calibri"/>
              <a:sym typeface="Calibri"/>
            </a:endParaRPr>
          </a:p>
        </p:txBody>
      </p:sp>
      <p:sp>
        <p:nvSpPr>
          <p:cNvPr id="135" name="Google Shape;135;p22"/>
          <p:cNvSpPr txBox="1"/>
          <p:nvPr/>
        </p:nvSpPr>
        <p:spPr>
          <a:xfrm>
            <a:off x="255600" y="1648350"/>
            <a:ext cx="8888400" cy="2963089"/>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dk1"/>
              </a:buClr>
              <a:buSzPts val="2400"/>
              <a:buChar char="●"/>
            </a:pPr>
            <a:r>
              <a:rPr lang="en" sz="2400" b="1" dirty="0">
                <a:solidFill>
                  <a:schemeClr val="dk1"/>
                </a:solidFill>
              </a:rPr>
              <a:t>Make an ask of </a:t>
            </a:r>
            <a:r>
              <a:rPr lang="en" sz="2400" b="1">
                <a:solidFill>
                  <a:schemeClr val="dk1"/>
                </a:solidFill>
              </a:rPr>
              <a:t>the group</a:t>
            </a:r>
            <a:endParaRPr sz="2400" b="1">
              <a:solidFill>
                <a:schemeClr val="dk1"/>
              </a:solidFill>
            </a:endParaRPr>
          </a:p>
          <a:p>
            <a:pPr marL="914400" lvl="1" indent="-381000" algn="l" rtl="0">
              <a:lnSpc>
                <a:spcPct val="115000"/>
              </a:lnSpc>
              <a:spcBef>
                <a:spcPts val="0"/>
              </a:spcBef>
              <a:spcAft>
                <a:spcPts val="0"/>
              </a:spcAft>
              <a:buClr>
                <a:schemeClr val="dk1"/>
              </a:buClr>
              <a:buSzPts val="2400"/>
              <a:buChar char="○"/>
            </a:pPr>
            <a:r>
              <a:rPr lang="en" sz="1900" dirty="0">
                <a:solidFill>
                  <a:schemeClr val="dk1"/>
                </a:solidFill>
              </a:rPr>
              <a:t>Ask all to write/call their member of congress to advocate for foreign assistance, acknowledging that the administration has not followed up on its promised actions (reference letter of support in the Local Advocacy folder).</a:t>
            </a:r>
            <a:endParaRPr sz="1900"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 sz="1900" dirty="0">
                <a:solidFill>
                  <a:schemeClr val="dk1"/>
                </a:solidFill>
              </a:rPr>
              <a:t>Continue to meet with interested persons in this group and invite them to reach out to others in the organization not present. </a:t>
            </a:r>
            <a:endParaRPr sz="1900"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 sz="1900" dirty="0">
                <a:solidFill>
                  <a:schemeClr val="dk1"/>
                </a:solidFill>
              </a:rPr>
              <a:t>Reach out to other potentially interested groups connected to this group.</a:t>
            </a:r>
            <a:endParaRPr sz="19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p:nvPr/>
        </p:nvSpPr>
        <p:spPr>
          <a:xfrm>
            <a:off x="0" y="263500"/>
            <a:ext cx="9144000" cy="989100"/>
          </a:xfrm>
          <a:prstGeom prst="rect">
            <a:avLst/>
          </a:prstGeom>
          <a:solidFill>
            <a:srgbClr val="BE08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1" name="Google Shape;141;p23" title="1.png"/>
          <p:cNvPicPr preferRelativeResize="0"/>
          <p:nvPr/>
        </p:nvPicPr>
        <p:blipFill rotWithShape="1">
          <a:blip r:embed="rId3">
            <a:alphaModFix/>
          </a:blip>
          <a:srcRect l="4357" t="3815" r="3705" b="4027"/>
          <a:stretch/>
        </p:blipFill>
        <p:spPr>
          <a:xfrm>
            <a:off x="7578975" y="190150"/>
            <a:ext cx="1319275" cy="1322400"/>
          </a:xfrm>
          <a:prstGeom prst="rect">
            <a:avLst/>
          </a:prstGeom>
          <a:noFill/>
          <a:ln>
            <a:noFill/>
          </a:ln>
        </p:spPr>
      </p:pic>
      <p:sp>
        <p:nvSpPr>
          <p:cNvPr id="142" name="Google Shape;142;p23"/>
          <p:cNvSpPr txBox="1"/>
          <p:nvPr/>
        </p:nvSpPr>
        <p:spPr>
          <a:xfrm>
            <a:off x="139050" y="419500"/>
            <a:ext cx="8865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b="1">
              <a:solidFill>
                <a:schemeClr val="lt1"/>
              </a:solidFill>
              <a:latin typeface="Calibri"/>
              <a:ea typeface="Calibri"/>
              <a:cs typeface="Calibri"/>
              <a:sym typeface="Calibri"/>
            </a:endParaRPr>
          </a:p>
        </p:txBody>
      </p:sp>
      <p:sp>
        <p:nvSpPr>
          <p:cNvPr id="143" name="Google Shape;143;p23"/>
          <p:cNvSpPr txBox="1"/>
          <p:nvPr/>
        </p:nvSpPr>
        <p:spPr>
          <a:xfrm>
            <a:off x="255600" y="1648350"/>
            <a:ext cx="8888400" cy="23082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dirty="0">
                <a:solidFill>
                  <a:schemeClr val="dk1"/>
                </a:solidFill>
              </a:rPr>
              <a:t>Feel free to contact me directly and consider joining the emerging network of folks who are beginning to do this - to provide support, feedback, connections, and motivation.</a:t>
            </a:r>
            <a:endParaRPr sz="2400" dirty="0">
              <a:solidFill>
                <a:schemeClr val="dk1"/>
              </a:solidFill>
            </a:endParaRPr>
          </a:p>
          <a:p>
            <a:pPr marL="0" lvl="0" indent="0" algn="l" rtl="0">
              <a:lnSpc>
                <a:spcPct val="115000"/>
              </a:lnSpc>
              <a:spcBef>
                <a:spcPts val="0"/>
              </a:spcBef>
              <a:spcAft>
                <a:spcPts val="0"/>
              </a:spcAft>
              <a:buNone/>
            </a:pPr>
            <a:endParaRPr sz="2400" dirty="0">
              <a:solidFill>
                <a:schemeClr val="dk1"/>
              </a:solidFill>
            </a:endParaRPr>
          </a:p>
          <a:p>
            <a:pPr marL="0" lvl="0" indent="0" algn="l" rtl="0">
              <a:lnSpc>
                <a:spcPct val="115000"/>
              </a:lnSpc>
              <a:spcBef>
                <a:spcPts val="0"/>
              </a:spcBef>
              <a:spcAft>
                <a:spcPts val="0"/>
              </a:spcAft>
              <a:buNone/>
            </a:pPr>
            <a:r>
              <a:rPr lang="en" sz="2400" dirty="0">
                <a:solidFill>
                  <a:schemeClr val="dk1"/>
                </a:solidFill>
              </a:rPr>
              <a:t>Contact: </a:t>
            </a:r>
            <a:r>
              <a:rPr lang="en" sz="2400" u="sng" dirty="0">
                <a:solidFill>
                  <a:schemeClr val="hlink"/>
                </a:solidFill>
                <a:hlinkClick r:id="rId4"/>
              </a:rPr>
              <a:t>pbolton1@jhu.edu</a:t>
            </a:r>
            <a:endParaRPr sz="24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a:spLocks noGrp="1"/>
          </p:cNvSpPr>
          <p:nvPr>
            <p:ph type="ctrTitle"/>
          </p:nvPr>
        </p:nvSpPr>
        <p:spPr>
          <a:xfrm>
            <a:off x="2382225" y="632050"/>
            <a:ext cx="4914000" cy="9351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6000"/>
              <a:buNone/>
            </a:pPr>
            <a:r>
              <a:rPr lang="en" sz="4200"/>
              <a:t>Our mission</a:t>
            </a:r>
            <a:endParaRPr sz="4200"/>
          </a:p>
        </p:txBody>
      </p:sp>
      <p:sp>
        <p:nvSpPr>
          <p:cNvPr id="119" name="Google Shape;119;p1"/>
          <p:cNvSpPr txBox="1"/>
          <p:nvPr/>
        </p:nvSpPr>
        <p:spPr>
          <a:xfrm>
            <a:off x="604789" y="4574435"/>
            <a:ext cx="19737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 sz="1400" b="1" i="0" u="none" strike="noStrike" kern="0" cap="none" spc="0" normalizeH="0" baseline="0" noProof="0">
                <a:ln>
                  <a:noFill/>
                </a:ln>
                <a:solidFill>
                  <a:srgbClr val="000000"/>
                </a:solidFill>
                <a:effectLst/>
                <a:uLnTx/>
                <a:uFillTx/>
                <a:latin typeface="DM Sans"/>
                <a:ea typeface="DM Sans"/>
                <a:cs typeface="DM Sans"/>
                <a:sym typeface="DM Sans"/>
              </a:rPr>
              <a:t>March 2026</a:t>
            </a:r>
            <a:endParaRPr kumimoji="0" sz="1400" b="0" i="0" u="none" strike="noStrike" kern="0" cap="none" spc="0" normalizeH="0" baseline="0" noProof="0">
              <a:ln>
                <a:noFill/>
              </a:ln>
              <a:solidFill>
                <a:srgbClr val="000000"/>
              </a:solidFill>
              <a:effectLst/>
              <a:uLnTx/>
              <a:uFillTx/>
              <a:latin typeface="DM Sans"/>
              <a:ea typeface="DM Sans"/>
              <a:cs typeface="DM Sans"/>
              <a:sym typeface="DM Sans"/>
            </a:endParaRPr>
          </a:p>
        </p:txBody>
      </p:sp>
      <p:sp>
        <p:nvSpPr>
          <p:cNvPr id="120" name="Google Shape;120;p1"/>
          <p:cNvSpPr/>
          <p:nvPr/>
        </p:nvSpPr>
        <p:spPr>
          <a:xfrm>
            <a:off x="3039351" y="4572550"/>
            <a:ext cx="1909200" cy="311700"/>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100" b="0" i="0" u="sng" strike="noStrike" kern="0" cap="none" spc="0" normalizeH="0" baseline="0" noProof="0">
                <a:ln>
                  <a:noFill/>
                </a:ln>
                <a:solidFill>
                  <a:srgbClr val="FFFFFF"/>
                </a:solidFill>
                <a:effectLst/>
                <a:uLnTx/>
                <a:uFillTx/>
                <a:latin typeface="DM Sans"/>
                <a:ea typeface="DM Sans"/>
                <a:cs typeface="DM Sans"/>
                <a:sym typeface="DM Sans"/>
                <a:hlinkClick r:id="rId3">
                  <a:extLst>
                    <a:ext uri="{A12FA001-AC4F-418D-AE19-62706E023703}">
                      <ahyp:hlinkClr xmlns:ahyp="http://schemas.microsoft.com/office/drawing/2018/hyperlinkcolor" val="tx"/>
                    </a:ext>
                  </a:extLst>
                </a:hlinkClick>
              </a:rPr>
              <a:t>aidonthehill.or</a:t>
            </a:r>
            <a:r>
              <a:rPr kumimoji="0" lang="en" sz="1100" b="0" i="0" u="none" strike="noStrike" kern="0" cap="none" spc="0" normalizeH="0" baseline="0" noProof="0">
                <a:ln>
                  <a:noFill/>
                </a:ln>
                <a:solidFill>
                  <a:srgbClr val="FFFFFF"/>
                </a:solidFill>
                <a:effectLst/>
                <a:uLnTx/>
                <a:uFillTx/>
                <a:latin typeface="DM Sans"/>
                <a:ea typeface="DM Sans"/>
                <a:cs typeface="DM Sans"/>
                <a:sym typeface="DM Sans"/>
              </a:rPr>
              <a:t>g</a:t>
            </a:r>
            <a:endParaRPr kumimoji="0" sz="1100" b="0" i="0" u="none" strike="noStrike" kern="0" cap="none" spc="0" normalizeH="0" baseline="0" noProof="0">
              <a:ln>
                <a:noFill/>
              </a:ln>
              <a:solidFill>
                <a:srgbClr val="FFFFFF"/>
              </a:solidFill>
              <a:effectLst/>
              <a:uLnTx/>
              <a:uFillTx/>
              <a:latin typeface="DM Sans"/>
              <a:ea typeface="DM Sans"/>
              <a:cs typeface="DM Sans"/>
              <a:sym typeface="DM Sans"/>
            </a:endParaRPr>
          </a:p>
        </p:txBody>
      </p:sp>
      <p:sp>
        <p:nvSpPr>
          <p:cNvPr id="121" name="Google Shape;121;p1"/>
          <p:cNvSpPr/>
          <p:nvPr/>
        </p:nvSpPr>
        <p:spPr>
          <a:xfrm>
            <a:off x="5081726" y="4572550"/>
            <a:ext cx="2075100" cy="311700"/>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100" b="0" i="0" u="sng" strike="noStrike" kern="0" cap="none" spc="0" normalizeH="0" baseline="0" noProof="0">
                <a:ln>
                  <a:noFill/>
                </a:ln>
                <a:solidFill>
                  <a:srgbClr val="FFFFFF"/>
                </a:solidFill>
                <a:effectLst/>
                <a:uLnTx/>
                <a:uFillTx/>
                <a:latin typeface="DM Sans"/>
                <a:ea typeface="DM Sans"/>
                <a:cs typeface="DM Sans"/>
                <a:sym typeface="DM Sans"/>
                <a:hlinkClick r:id="rId4">
                  <a:extLst>
                    <a:ext uri="{A12FA001-AC4F-418D-AE19-62706E023703}">
                      <ahyp:hlinkClr xmlns:ahyp="http://schemas.microsoft.com/office/drawing/2018/hyperlinkcolor" val="tx"/>
                    </a:ext>
                  </a:extLst>
                </a:hlinkClick>
              </a:rPr>
              <a:t>info@aidonthehill.org</a:t>
            </a:r>
            <a:endParaRPr kumimoji="0" sz="900" b="0" i="0" u="none" strike="noStrike" kern="0" cap="none" spc="0" normalizeH="0" baseline="0" noProof="0">
              <a:ln>
                <a:noFill/>
              </a:ln>
              <a:solidFill>
                <a:srgbClr val="FFFFFF"/>
              </a:solidFill>
              <a:effectLst/>
              <a:uLnTx/>
              <a:uFillTx/>
              <a:latin typeface="DM Sans"/>
              <a:ea typeface="DM Sans"/>
              <a:cs typeface="DM Sans"/>
              <a:sym typeface="DM Sans"/>
            </a:endParaRPr>
          </a:p>
        </p:txBody>
      </p:sp>
      <p:sp>
        <p:nvSpPr>
          <p:cNvPr id="122" name="Google Shape;122;p1"/>
          <p:cNvSpPr/>
          <p:nvPr/>
        </p:nvSpPr>
        <p:spPr>
          <a:xfrm>
            <a:off x="4729882" y="4572542"/>
            <a:ext cx="218703" cy="311586"/>
          </a:xfrm>
          <a:prstGeom prst="flowChartInputOutpu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3" name="Google Shape;123;p1"/>
          <p:cNvSpPr/>
          <p:nvPr/>
        </p:nvSpPr>
        <p:spPr>
          <a:xfrm rot="10800000">
            <a:off x="5081733" y="4572542"/>
            <a:ext cx="218703" cy="311586"/>
          </a:xfrm>
          <a:prstGeom prst="flowChartInputOutpu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24" name="Google Shape;124;p1" descr="File:LinkedIn icon.svg - Wikimedia Commons">
            <a:hlinkClick r:id="rId5"/>
          </p:cNvPr>
          <p:cNvPicPr preferRelativeResize="0"/>
          <p:nvPr/>
        </p:nvPicPr>
        <p:blipFill rotWithShape="1">
          <a:blip r:embed="rId6">
            <a:alphaModFix/>
          </a:blip>
          <a:srcRect/>
          <a:stretch/>
        </p:blipFill>
        <p:spPr>
          <a:xfrm>
            <a:off x="2476978" y="4515075"/>
            <a:ext cx="367150" cy="367150"/>
          </a:xfrm>
          <a:prstGeom prst="rect">
            <a:avLst/>
          </a:prstGeom>
          <a:noFill/>
          <a:ln>
            <a:noFill/>
          </a:ln>
        </p:spPr>
      </p:pic>
      <p:pic>
        <p:nvPicPr>
          <p:cNvPr id="125" name="Google Shape;125;p1" descr="File:Bluesky Logo.svg - Wikimedia Commons">
            <a:hlinkClick r:id="rId7"/>
          </p:cNvPr>
          <p:cNvPicPr preferRelativeResize="0"/>
          <p:nvPr/>
        </p:nvPicPr>
        <p:blipFill rotWithShape="1">
          <a:blip r:embed="rId8">
            <a:alphaModFix/>
          </a:blip>
          <a:srcRect/>
          <a:stretch/>
        </p:blipFill>
        <p:spPr>
          <a:xfrm>
            <a:off x="7289984" y="4536487"/>
            <a:ext cx="367150" cy="324315"/>
          </a:xfrm>
          <a:prstGeom prst="rect">
            <a:avLst/>
          </a:prstGeom>
          <a:noFill/>
          <a:ln>
            <a:noFill/>
          </a:ln>
        </p:spPr>
      </p:pic>
      <p:sp>
        <p:nvSpPr>
          <p:cNvPr id="126" name="Google Shape;126;p1"/>
          <p:cNvSpPr txBox="1">
            <a:spLocks noGrp="1"/>
          </p:cNvSpPr>
          <p:nvPr>
            <p:ph type="subTitle" idx="1"/>
          </p:nvPr>
        </p:nvSpPr>
        <p:spPr>
          <a:xfrm>
            <a:off x="904575" y="1809175"/>
            <a:ext cx="7310400" cy="1673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750"/>
              </a:spcBef>
              <a:spcAft>
                <a:spcPts val="0"/>
              </a:spcAft>
              <a:buNone/>
            </a:pPr>
            <a:r>
              <a:rPr lang="en" sz="2300" i="1"/>
              <a:t>Ensure that development and humanitarian assistance remains a core pillar of U.S. foreign policy—anchoring American global leadership in peace, prosperity, and partnership</a:t>
            </a:r>
            <a:r>
              <a:rPr lang="en" sz="2300"/>
              <a:t>. </a:t>
            </a:r>
            <a:endParaRPr sz="2300"/>
          </a:p>
        </p:txBody>
      </p:sp>
    </p:spTree>
    <p:extLst>
      <p:ext uri="{BB962C8B-B14F-4D97-AF65-F5344CB8AC3E}">
        <p14:creationId xmlns:p14="http://schemas.microsoft.com/office/powerpoint/2010/main" val="291579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2D61"/>
        </a:solidFill>
        <a:effectLst/>
      </p:bgPr>
    </p:bg>
    <p:spTree>
      <p:nvGrpSpPr>
        <p:cNvPr id="1" name="Shape 131"/>
        <p:cNvGrpSpPr/>
        <p:nvPr/>
      </p:nvGrpSpPr>
      <p:grpSpPr>
        <a:xfrm>
          <a:off x="0" y="0"/>
          <a:ext cx="0" cy="0"/>
          <a:chOff x="0" y="0"/>
          <a:chExt cx="0" cy="0"/>
        </a:xfrm>
      </p:grpSpPr>
      <p:sp>
        <p:nvSpPr>
          <p:cNvPr id="132" name="Google Shape;132;g3ce4b6e232b_0_279"/>
          <p:cNvSpPr/>
          <p:nvPr/>
        </p:nvSpPr>
        <p:spPr>
          <a:xfrm>
            <a:off x="0" y="0"/>
            <a:ext cx="9144000" cy="54900"/>
          </a:xfrm>
          <a:prstGeom prst="rect">
            <a:avLst/>
          </a:prstGeom>
          <a:solidFill>
            <a:srgbClr val="1B2D61"/>
          </a:solidFill>
          <a:ln w="12700" cap="flat" cmpd="sng">
            <a:solidFill>
              <a:srgbClr val="1B2D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33;g3ce4b6e232b_0_279"/>
          <p:cNvSpPr/>
          <p:nvPr/>
        </p:nvSpPr>
        <p:spPr>
          <a:xfrm>
            <a:off x="0" y="5088636"/>
            <a:ext cx="9144000" cy="54900"/>
          </a:xfrm>
          <a:prstGeom prst="rect">
            <a:avLst/>
          </a:prstGeom>
          <a:solidFill>
            <a:srgbClr val="1B2D61"/>
          </a:solidFill>
          <a:ln w="12700" cap="flat" cmpd="sng">
            <a:solidFill>
              <a:srgbClr val="1B2D6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34;g3ce4b6e232b_0_279"/>
          <p:cNvSpPr/>
          <p:nvPr/>
        </p:nvSpPr>
        <p:spPr>
          <a:xfrm>
            <a:off x="914400" y="457200"/>
            <a:ext cx="7315200" cy="8538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EA8D0"/>
              </a:buClr>
              <a:buSzPts val="1200"/>
              <a:buFont typeface="Calibri"/>
              <a:buNone/>
              <a:tabLst/>
              <a:defRPr/>
            </a:pPr>
            <a:r>
              <a:rPr kumimoji="0" lang="en" sz="4200" b="1" i="0" u="none" strike="noStrike" kern="0" cap="none" spc="0" normalizeH="0" baseline="0" noProof="0">
                <a:ln>
                  <a:noFill/>
                </a:ln>
                <a:solidFill>
                  <a:srgbClr val="FFFFFF"/>
                </a:solidFill>
                <a:effectLst/>
                <a:uLnTx/>
                <a:uFillTx/>
                <a:latin typeface="Calibri"/>
                <a:ea typeface="Calibri"/>
                <a:cs typeface="Calibri"/>
                <a:sym typeface="Calibri"/>
              </a:rPr>
              <a:t>Who we are, and what we do</a:t>
            </a:r>
            <a:endParaRPr kumimoji="0" sz="4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g3ce4b6e232b_0_279"/>
          <p:cNvSpPr/>
          <p:nvPr/>
        </p:nvSpPr>
        <p:spPr>
          <a:xfrm>
            <a:off x="731550" y="1521026"/>
            <a:ext cx="7680900" cy="16152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Trebuchet MS"/>
              <a:buNone/>
              <a:tabLst/>
              <a:defRPr/>
            </a:pPr>
            <a:r>
              <a:rPr kumimoji="0" lang="en" sz="2300" b="0" i="0" u="none" strike="noStrike" kern="0" cap="none" spc="0" normalizeH="0" baseline="0" noProof="0">
                <a:ln>
                  <a:noFill/>
                </a:ln>
                <a:solidFill>
                  <a:srgbClr val="FFFFFF"/>
                </a:solidFill>
                <a:effectLst/>
                <a:uLnTx/>
                <a:uFillTx/>
                <a:latin typeface="Trebuchet MS"/>
                <a:ea typeface="Trebuchet MS"/>
                <a:cs typeface="Trebuchet MS"/>
                <a:sym typeface="Trebuchet MS"/>
              </a:rPr>
              <a:t>Mobilize and empower the development and humanitarian practitioner community</a:t>
            </a:r>
            <a:r>
              <a:rPr kumimoji="0" lang="en" sz="23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 sz="2300" b="0" i="0" u="none" strike="noStrike" kern="0" cap="none" spc="0" normalizeH="0" baseline="0" noProof="0">
                <a:ln>
                  <a:noFill/>
                </a:ln>
                <a:solidFill>
                  <a:srgbClr val="FFFFFF"/>
                </a:solidFill>
                <a:effectLst/>
                <a:uLnTx/>
                <a:uFillTx/>
                <a:latin typeface="Trebuchet MS"/>
                <a:ea typeface="Trebuchet MS"/>
                <a:cs typeface="Trebuchet MS"/>
                <a:sym typeface="Trebuchet MS"/>
              </a:rPr>
              <a:t>to protect and strengthen foreign assistance.</a:t>
            </a:r>
            <a:endParaRPr kumimoji="0" sz="23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 name="Google Shape;136;g3ce4b6e232b_0_279"/>
          <p:cNvSpPr/>
          <p:nvPr/>
        </p:nvSpPr>
        <p:spPr>
          <a:xfrm>
            <a:off x="3200400" y="3533540"/>
            <a:ext cx="2743200" cy="36600"/>
          </a:xfrm>
          <a:prstGeom prst="rect">
            <a:avLst/>
          </a:prstGeom>
          <a:solidFill>
            <a:srgbClr val="AED0FF"/>
          </a:solidFill>
          <a:ln w="12700" cap="flat" cmpd="sng">
            <a:solidFill>
              <a:srgbClr val="AED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137;g3ce4b6e232b_0_279"/>
          <p:cNvSpPr/>
          <p:nvPr/>
        </p:nvSpPr>
        <p:spPr>
          <a:xfrm>
            <a:off x="731545" y="3883815"/>
            <a:ext cx="7680900" cy="4572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EA8D0"/>
              </a:buClr>
              <a:buSzPts val="1400"/>
              <a:buFont typeface="Calibri"/>
              <a:buNone/>
              <a:tabLst/>
              <a:defRPr/>
            </a:pPr>
            <a:r>
              <a:rPr kumimoji="0" lang="en" sz="1800" b="0" i="1" u="none" strike="noStrike" kern="0" cap="none" spc="0" normalizeH="0" baseline="0" noProof="0">
                <a:ln>
                  <a:noFill/>
                </a:ln>
                <a:solidFill>
                  <a:srgbClr val="AED0FF"/>
                </a:solidFill>
                <a:effectLst/>
                <a:uLnTx/>
                <a:uFillTx/>
                <a:latin typeface="Calibri"/>
                <a:ea typeface="Calibri"/>
                <a:cs typeface="Calibri"/>
                <a:sym typeface="Calibri"/>
              </a:rPr>
              <a:t>Nonpartisan  ·  Practitioner-Led  ·  Evidence-Based  ·  Action-Oriented</a:t>
            </a:r>
            <a:endParaRPr kumimoji="0" sz="1800" b="0" i="0" u="none" strike="noStrike" kern="0" cap="none" spc="0" normalizeH="0" baseline="0" noProof="0">
              <a:ln>
                <a:noFill/>
              </a:ln>
              <a:solidFill>
                <a:srgbClr val="AED0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519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3557"/>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2E75B6"/>
          </a:solid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1"/>
          <p:cNvSpPr/>
          <p:nvPr/>
        </p:nvSpPr>
        <p:spPr>
          <a:xfrm>
            <a:off x="411480" y="822960"/>
            <a:ext cx="8321040" cy="1371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TELL YOUR STORY.</a:t>
            </a:r>
            <a:endParaRPr kumimoji="0" lang="en-US" sz="5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2"/>
          <p:cNvSpPr/>
          <p:nvPr/>
        </p:nvSpPr>
        <p:spPr>
          <a:xfrm>
            <a:off x="411480" y="2148840"/>
            <a:ext cx="832104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 2">
            <a:extLst>
              <a:ext uri="{FF2B5EF4-FFF2-40B4-BE49-F238E27FC236}">
                <a16:creationId xmlns:a16="http://schemas.microsoft.com/office/drawing/2014/main" id="{F8281C09-9F15-3C5A-4539-1E40B1DDFE83}"/>
              </a:ext>
            </a:extLst>
          </p:cNvPr>
          <p:cNvSpPr/>
          <p:nvPr/>
        </p:nvSpPr>
        <p:spPr>
          <a:xfrm>
            <a:off x="466899" y="2074025"/>
            <a:ext cx="832104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D6E4F0"/>
                </a:solidFill>
                <a:effectLst/>
                <a:uLnTx/>
                <a:uFillTx/>
                <a:latin typeface="Calibri" pitchFamily="34" charset="0"/>
                <a:ea typeface="Calibri" pitchFamily="34" charset="-122"/>
                <a:cs typeface="Calibri" pitchFamily="34" charset="-120"/>
              </a:rPr>
              <a:t>Communications tips USAID Alumni community engagement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hape 3">
            <a:extLst>
              <a:ext uri="{FF2B5EF4-FFF2-40B4-BE49-F238E27FC236}">
                <a16:creationId xmlns:a16="http://schemas.microsoft.com/office/drawing/2014/main" id="{E9B86298-A4F3-A997-C9DD-3066E113DB5C}"/>
              </a:ext>
            </a:extLst>
          </p:cNvPr>
          <p:cNvSpPr/>
          <p:nvPr/>
        </p:nvSpPr>
        <p:spPr>
          <a:xfrm>
            <a:off x="466899" y="2019993"/>
            <a:ext cx="5029200" cy="0"/>
          </a:xfrm>
          <a:prstGeom prst="line">
            <a:avLst/>
          </a:prstGeom>
          <a:noFill/>
          <a:ln w="254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7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77240"/>
          </a:xfrm>
          <a:prstGeom prst="rect">
            <a:avLst/>
          </a:prstGeom>
          <a:solidFill>
            <a:srgbClr val="1D3557"/>
          </a:solidFill>
          <a:ln w="12700">
            <a:solidFill>
              <a:srgbClr val="1D3557"/>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1"/>
          <p:cNvSpPr/>
          <p:nvPr/>
        </p:nvSpPr>
        <p:spPr>
          <a:xfrm>
            <a:off x="365760" y="0"/>
            <a:ext cx="841248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YOUR KEY TO SUCCESS: KNOW YOUR AUDIENCE</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2"/>
          <p:cNvSpPr/>
          <p:nvPr/>
        </p:nvSpPr>
        <p:spPr>
          <a:xfrm>
            <a:off x="365760" y="960120"/>
            <a:ext cx="8412480" cy="868680"/>
          </a:xfrm>
          <a:prstGeom prst="rect">
            <a:avLst/>
          </a:prstGeom>
          <a:solidFill>
            <a:srgbClr val="FFFFFF"/>
          </a:solidFill>
          <a:ln w="12700">
            <a:solidFill>
              <a:srgbClr val="D6E4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hape 3"/>
          <p:cNvSpPr/>
          <p:nvPr/>
        </p:nvSpPr>
        <p:spPr>
          <a:xfrm>
            <a:off x="502920" y="1143000"/>
            <a:ext cx="457200" cy="457200"/>
          </a:xfrm>
          <a:prstGeom prst="ellipse">
            <a:avLst/>
          </a:prstGeom>
          <a:solidFill>
            <a:srgbClr val="2E75B6"/>
          </a:solid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 4"/>
          <p:cNvSpPr/>
          <p:nvPr/>
        </p:nvSpPr>
        <p:spPr>
          <a:xfrm>
            <a:off x="502920" y="1143000"/>
            <a:ext cx="457200" cy="45720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1</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1097280" y="1133856"/>
            <a:ext cx="219456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What frame will land?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3383280" y="1005840"/>
            <a:ext cx="530352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You did this at USAID constantly. Jobs and exports for a business audience. Security and competitors for a political one. Values and human dignity for faith communities. Same facts, different entry point — same skill you've always used.</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hape 7"/>
          <p:cNvSpPr/>
          <p:nvPr/>
        </p:nvSpPr>
        <p:spPr>
          <a:xfrm>
            <a:off x="3291840" y="1097280"/>
            <a:ext cx="0" cy="594360"/>
          </a:xfrm>
          <a:prstGeom prst="line">
            <a:avLst/>
          </a:prstGeom>
          <a:no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hape 8"/>
          <p:cNvSpPr/>
          <p:nvPr/>
        </p:nvSpPr>
        <p:spPr>
          <a:xfrm>
            <a:off x="365760" y="1947672"/>
            <a:ext cx="8412480" cy="868680"/>
          </a:xfrm>
          <a:prstGeom prst="rect">
            <a:avLst/>
          </a:prstGeom>
          <a:solidFill>
            <a:srgbClr val="D6E4F0"/>
          </a:solidFill>
          <a:ln w="12700">
            <a:solidFill>
              <a:srgbClr val="D6E4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9"/>
          <p:cNvSpPr/>
          <p:nvPr/>
        </p:nvSpPr>
        <p:spPr>
          <a:xfrm>
            <a:off x="502920" y="2130552"/>
            <a:ext cx="457200" cy="457200"/>
          </a:xfrm>
          <a:prstGeom prst="ellipse">
            <a:avLst/>
          </a:prstGeom>
          <a:solidFill>
            <a:srgbClr val="2E75B6"/>
          </a:solid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 10"/>
          <p:cNvSpPr/>
          <p:nvPr/>
        </p:nvSpPr>
        <p:spPr>
          <a:xfrm>
            <a:off x="502920" y="2130552"/>
            <a:ext cx="457200" cy="45720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2</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1"/>
          <p:cNvSpPr/>
          <p:nvPr/>
        </p:nvSpPr>
        <p:spPr>
          <a:xfrm>
            <a:off x="1097280" y="2153412"/>
            <a:ext cx="219456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What do they already believe?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2"/>
          <p:cNvSpPr/>
          <p:nvPr/>
        </p:nvSpPr>
        <p:spPr>
          <a:xfrm>
            <a:off x="3383280" y="1993392"/>
            <a:ext cx="530352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At USAID you assessed the community before designing solutions for them. Do the same here. Skeptics need return on investment data. Supporters need inspiration. First-timers need a story that makes it feel close to home.</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hape 13"/>
          <p:cNvSpPr/>
          <p:nvPr/>
        </p:nvSpPr>
        <p:spPr>
          <a:xfrm>
            <a:off x="3291840" y="2084832"/>
            <a:ext cx="0" cy="594360"/>
          </a:xfrm>
          <a:prstGeom prst="line">
            <a:avLst/>
          </a:prstGeom>
          <a:no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Shape 14"/>
          <p:cNvSpPr/>
          <p:nvPr/>
        </p:nvSpPr>
        <p:spPr>
          <a:xfrm>
            <a:off x="365760" y="2935224"/>
            <a:ext cx="8412480" cy="868680"/>
          </a:xfrm>
          <a:prstGeom prst="rect">
            <a:avLst/>
          </a:prstGeom>
          <a:solidFill>
            <a:srgbClr val="FFFFFF"/>
          </a:solidFill>
          <a:ln w="12700">
            <a:solidFill>
              <a:srgbClr val="D6E4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Shape 15"/>
          <p:cNvSpPr/>
          <p:nvPr/>
        </p:nvSpPr>
        <p:spPr>
          <a:xfrm>
            <a:off x="502920" y="3118104"/>
            <a:ext cx="457200" cy="457200"/>
          </a:xfrm>
          <a:prstGeom prst="ellipse">
            <a:avLst/>
          </a:prstGeom>
          <a:solidFill>
            <a:srgbClr val="2E75B6"/>
          </a:solid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 16"/>
          <p:cNvSpPr/>
          <p:nvPr/>
        </p:nvSpPr>
        <p:spPr>
          <a:xfrm>
            <a:off x="502920" y="3118104"/>
            <a:ext cx="457200" cy="45720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3</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17"/>
          <p:cNvSpPr/>
          <p:nvPr/>
        </p:nvSpPr>
        <p:spPr>
          <a:xfrm>
            <a:off x="1097280" y="3126909"/>
            <a:ext cx="219456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Where's the common ground?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18"/>
          <p:cNvSpPr/>
          <p:nvPr/>
        </p:nvSpPr>
        <p:spPr>
          <a:xfrm>
            <a:off x="3383280" y="2980944"/>
            <a:ext cx="530352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You negotiated shared interests across cultures your whole career. Start with what you agree on — strong America, good jobs, national security. </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Shape 19"/>
          <p:cNvSpPr/>
          <p:nvPr/>
        </p:nvSpPr>
        <p:spPr>
          <a:xfrm>
            <a:off x="3291840" y="3072384"/>
            <a:ext cx="0" cy="594360"/>
          </a:xfrm>
          <a:prstGeom prst="line">
            <a:avLst/>
          </a:prstGeom>
          <a:no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Shape 20"/>
          <p:cNvSpPr/>
          <p:nvPr/>
        </p:nvSpPr>
        <p:spPr>
          <a:xfrm>
            <a:off x="365760" y="3922776"/>
            <a:ext cx="8412480" cy="868680"/>
          </a:xfrm>
          <a:prstGeom prst="rect">
            <a:avLst/>
          </a:prstGeom>
          <a:solidFill>
            <a:srgbClr val="D6E4F0"/>
          </a:solidFill>
          <a:ln w="12700">
            <a:solidFill>
              <a:srgbClr val="D6E4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Shape 21"/>
          <p:cNvSpPr/>
          <p:nvPr/>
        </p:nvSpPr>
        <p:spPr>
          <a:xfrm>
            <a:off x="502920" y="4105656"/>
            <a:ext cx="457200" cy="457200"/>
          </a:xfrm>
          <a:prstGeom prst="ellipse">
            <a:avLst/>
          </a:prstGeom>
          <a:solidFill>
            <a:srgbClr val="2E75B6"/>
          </a:solid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 22"/>
          <p:cNvSpPr/>
          <p:nvPr/>
        </p:nvSpPr>
        <p:spPr>
          <a:xfrm>
            <a:off x="502920" y="4105656"/>
            <a:ext cx="457200" cy="45720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4</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 23"/>
          <p:cNvSpPr/>
          <p:nvPr/>
        </p:nvSpPr>
        <p:spPr>
          <a:xfrm>
            <a:off x="1097280" y="4105656"/>
            <a:ext cx="219456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What's the one thing they leave with?</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 24"/>
          <p:cNvSpPr/>
          <p:nvPr/>
        </p:nvSpPr>
        <p:spPr>
          <a:xfrm>
            <a:off x="3383280" y="3968496"/>
            <a:ext cx="530352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Every good comms plan has a headline message. Write yours before you walk in. Everything else supports it. Three strong points beat eight unfocused ones.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Shape 25"/>
          <p:cNvSpPr/>
          <p:nvPr/>
        </p:nvSpPr>
        <p:spPr>
          <a:xfrm>
            <a:off x="3291840" y="4059936"/>
            <a:ext cx="0" cy="594360"/>
          </a:xfrm>
          <a:prstGeom prst="line">
            <a:avLst/>
          </a:prstGeom>
          <a:no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269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777240"/>
          </a:xfrm>
          <a:prstGeom prst="rect">
            <a:avLst/>
          </a:prstGeom>
          <a:solidFill>
            <a:srgbClr val="1D3557"/>
          </a:solidFill>
          <a:ln w="12700">
            <a:solidFill>
              <a:srgbClr val="1D3557"/>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1"/>
          <p:cNvSpPr/>
          <p:nvPr/>
        </p:nvSpPr>
        <p:spPr>
          <a:xfrm>
            <a:off x="365760" y="0"/>
            <a:ext cx="841248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USING YOUR SLIDES</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2"/>
          <p:cNvSpPr/>
          <p:nvPr/>
        </p:nvSpPr>
        <p:spPr>
          <a:xfrm>
            <a:off x="1371600" y="960120"/>
            <a:ext cx="6400800" cy="822960"/>
          </a:xfrm>
          <a:prstGeom prst="rect">
            <a:avLst/>
          </a:prstGeom>
          <a:solidFill>
            <a:srgbClr val="2E75B6"/>
          </a:solidFill>
          <a:ln w="12700">
            <a:solidFill>
              <a:srgbClr val="2E75B6"/>
            </a:solidFill>
            <a:prstDash val="solid"/>
          </a:ln>
          <a:effectLst>
            <a:outerShdw blurRad="101600" dist="38100" dir="81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p:cNvSpPr/>
          <p:nvPr/>
        </p:nvSpPr>
        <p:spPr>
          <a:xfrm>
            <a:off x="1371600" y="960120"/>
            <a:ext cx="6400800" cy="82296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The slides carry the facts. You carry the meaning.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p:cNvSpPr/>
          <p:nvPr/>
        </p:nvSpPr>
        <p:spPr>
          <a:xfrm>
            <a:off x="365760" y="1965960"/>
            <a:ext cx="4069080" cy="1280160"/>
          </a:xfrm>
          <a:prstGeom prst="rect">
            <a:avLst/>
          </a:prstGeom>
          <a:solidFill>
            <a:srgbClr val="FFFFFF"/>
          </a:solidFill>
          <a:ln w="12700">
            <a:solidFill>
              <a:srgbClr val="D6E4F0"/>
            </a:solidFill>
            <a:prstDash val="solid"/>
          </a:ln>
          <a:effectLst>
            <a:outerShdw blurRad="101600" dist="38100" dir="81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hape 5"/>
          <p:cNvSpPr/>
          <p:nvPr/>
        </p:nvSpPr>
        <p:spPr>
          <a:xfrm>
            <a:off x="502920" y="2103120"/>
            <a:ext cx="457200" cy="457200"/>
          </a:xfrm>
          <a:prstGeom prst="ellipse">
            <a:avLst/>
          </a:prstGeom>
          <a:solidFill>
            <a:srgbClr val="1D3557"/>
          </a:solidFill>
          <a:ln w="12700">
            <a:solidFill>
              <a:srgbClr val="1D3557"/>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6"/>
          <p:cNvSpPr/>
          <p:nvPr/>
        </p:nvSpPr>
        <p:spPr>
          <a:xfrm>
            <a:off x="502920" y="2103120"/>
            <a:ext cx="457200" cy="45720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1</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7"/>
          <p:cNvSpPr/>
          <p:nvPr/>
        </p:nvSpPr>
        <p:spPr>
          <a:xfrm>
            <a:off x="1078992" y="2084832"/>
            <a:ext cx="324612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Glance, don't stare.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8"/>
          <p:cNvSpPr/>
          <p:nvPr/>
        </p:nvSpPr>
        <p:spPr>
          <a:xfrm>
            <a:off x="1078992" y="2468880"/>
            <a:ext cx="3246120" cy="6858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Reference the screen, then return your eyes to the room. Connection lives in eye contact.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hape 9"/>
          <p:cNvSpPr/>
          <p:nvPr/>
        </p:nvSpPr>
        <p:spPr>
          <a:xfrm>
            <a:off x="4709160" y="1965960"/>
            <a:ext cx="4069080" cy="1280160"/>
          </a:xfrm>
          <a:prstGeom prst="rect">
            <a:avLst/>
          </a:prstGeom>
          <a:solidFill>
            <a:srgbClr val="FFFFFF"/>
          </a:solidFill>
          <a:ln w="12700">
            <a:solidFill>
              <a:srgbClr val="D6E4F0"/>
            </a:solidFill>
            <a:prstDash val="solid"/>
          </a:ln>
          <a:effectLst>
            <a:outerShdw blurRad="101600" dist="38100" dir="81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10"/>
          <p:cNvSpPr/>
          <p:nvPr/>
        </p:nvSpPr>
        <p:spPr>
          <a:xfrm>
            <a:off x="4846320" y="2103120"/>
            <a:ext cx="457200" cy="457200"/>
          </a:xfrm>
          <a:prstGeom prst="ellipse">
            <a:avLst/>
          </a:prstGeom>
          <a:solidFill>
            <a:srgbClr val="1D3557"/>
          </a:solidFill>
          <a:ln w="12700">
            <a:solidFill>
              <a:srgbClr val="1D3557"/>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 11"/>
          <p:cNvSpPr/>
          <p:nvPr/>
        </p:nvSpPr>
        <p:spPr>
          <a:xfrm>
            <a:off x="4846320" y="2103120"/>
            <a:ext cx="457200" cy="45720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2</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2"/>
          <p:cNvSpPr/>
          <p:nvPr/>
        </p:nvSpPr>
        <p:spPr>
          <a:xfrm>
            <a:off x="5422392" y="2084832"/>
            <a:ext cx="324612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Personalize your slide.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13"/>
          <p:cNvSpPr/>
          <p:nvPr/>
        </p:nvSpPr>
        <p:spPr>
          <a:xfrm>
            <a:off x="5422392" y="2468880"/>
            <a:ext cx="3246120" cy="6858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The deck is a skeleton. Insert your country, your projects, your impact. Make it yours.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Shape 14"/>
          <p:cNvSpPr/>
          <p:nvPr/>
        </p:nvSpPr>
        <p:spPr>
          <a:xfrm>
            <a:off x="365760" y="3383280"/>
            <a:ext cx="4069080" cy="1280160"/>
          </a:xfrm>
          <a:prstGeom prst="rect">
            <a:avLst/>
          </a:prstGeom>
          <a:solidFill>
            <a:srgbClr val="FFFFFF"/>
          </a:solidFill>
          <a:ln w="12700">
            <a:solidFill>
              <a:srgbClr val="D6E4F0"/>
            </a:solidFill>
            <a:prstDash val="solid"/>
          </a:ln>
          <a:effectLst>
            <a:outerShdw blurRad="101600" dist="38100" dir="81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Shape 15"/>
          <p:cNvSpPr/>
          <p:nvPr/>
        </p:nvSpPr>
        <p:spPr>
          <a:xfrm>
            <a:off x="502920" y="3520440"/>
            <a:ext cx="457200" cy="457200"/>
          </a:xfrm>
          <a:prstGeom prst="ellipse">
            <a:avLst/>
          </a:prstGeom>
          <a:solidFill>
            <a:srgbClr val="1D3557"/>
          </a:solidFill>
          <a:ln w="12700">
            <a:solidFill>
              <a:srgbClr val="1D3557"/>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 16"/>
          <p:cNvSpPr/>
          <p:nvPr/>
        </p:nvSpPr>
        <p:spPr>
          <a:xfrm>
            <a:off x="502920" y="3520440"/>
            <a:ext cx="457200" cy="45720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3</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17"/>
          <p:cNvSpPr/>
          <p:nvPr/>
        </p:nvSpPr>
        <p:spPr>
          <a:xfrm>
            <a:off x="1078992" y="3502152"/>
            <a:ext cx="324612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Pause after big moments.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18"/>
          <p:cNvSpPr/>
          <p:nvPr/>
        </p:nvSpPr>
        <p:spPr>
          <a:xfrm>
            <a:off x="1078992" y="3886200"/>
            <a:ext cx="3246120" cy="6858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After a powerful stat or story, stop. Let the audience feel it before you move on.</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Shape 19"/>
          <p:cNvSpPr/>
          <p:nvPr/>
        </p:nvSpPr>
        <p:spPr>
          <a:xfrm>
            <a:off x="4709160" y="3383280"/>
            <a:ext cx="4069080" cy="1280160"/>
          </a:xfrm>
          <a:prstGeom prst="rect">
            <a:avLst/>
          </a:prstGeom>
          <a:solidFill>
            <a:srgbClr val="FFFFFF"/>
          </a:solidFill>
          <a:ln w="12700">
            <a:solidFill>
              <a:srgbClr val="D6E4F0"/>
            </a:solidFill>
            <a:prstDash val="solid"/>
          </a:ln>
          <a:effectLst>
            <a:outerShdw blurRad="101600" dist="38100" dir="81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Shape 20"/>
          <p:cNvSpPr/>
          <p:nvPr/>
        </p:nvSpPr>
        <p:spPr>
          <a:xfrm>
            <a:off x="4846320" y="3520440"/>
            <a:ext cx="457200" cy="457200"/>
          </a:xfrm>
          <a:prstGeom prst="ellipse">
            <a:avLst/>
          </a:prstGeom>
          <a:solidFill>
            <a:srgbClr val="1D3557"/>
          </a:solidFill>
          <a:ln w="12700">
            <a:solidFill>
              <a:srgbClr val="1D3557"/>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21"/>
          <p:cNvSpPr/>
          <p:nvPr/>
        </p:nvSpPr>
        <p:spPr>
          <a:xfrm>
            <a:off x="4846320" y="3520440"/>
            <a:ext cx="457200" cy="45720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4</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 22"/>
          <p:cNvSpPr/>
          <p:nvPr/>
        </p:nvSpPr>
        <p:spPr>
          <a:xfrm>
            <a:off x="5422392" y="3502152"/>
            <a:ext cx="324612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Less is more.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 23"/>
          <p:cNvSpPr/>
          <p:nvPr/>
        </p:nvSpPr>
        <p:spPr>
          <a:xfrm>
            <a:off x="5422392" y="3886200"/>
            <a:ext cx="3246120" cy="6858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You don't need to say everything on the slide. Say what matters most and keep it moving.</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31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777240"/>
          </a:xfrm>
          <a:prstGeom prst="rect">
            <a:avLst/>
          </a:prstGeom>
          <a:solidFill>
            <a:srgbClr val="1D3557"/>
          </a:solidFill>
          <a:ln w="12700">
            <a:solidFill>
              <a:srgbClr val="1D3557"/>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1"/>
          <p:cNvSpPr/>
          <p:nvPr/>
        </p:nvSpPr>
        <p:spPr>
          <a:xfrm>
            <a:off x="365760" y="0"/>
            <a:ext cx="841248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COMMUNICATIONS TIPS</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2"/>
          <p:cNvSpPr/>
          <p:nvPr/>
        </p:nvSpPr>
        <p:spPr>
          <a:xfrm>
            <a:off x="365760" y="868680"/>
            <a:ext cx="4114800" cy="457200"/>
          </a:xfrm>
          <a:prstGeom prst="rect">
            <a:avLst/>
          </a:prstGeom>
          <a:solidFill>
            <a:srgbClr val="1A6B3C"/>
          </a:solidFill>
          <a:ln w="12700">
            <a:solidFill>
              <a:srgbClr val="1A6B3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 3"/>
          <p:cNvSpPr/>
          <p:nvPr/>
        </p:nvSpPr>
        <p:spPr>
          <a:xfrm>
            <a:off x="365760" y="868680"/>
            <a:ext cx="4114800" cy="45720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  DO THIS</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p:cNvSpPr/>
          <p:nvPr/>
        </p:nvSpPr>
        <p:spPr>
          <a:xfrm>
            <a:off x="4663440" y="868680"/>
            <a:ext cx="4114800" cy="457200"/>
          </a:xfrm>
          <a:prstGeom prst="rect">
            <a:avLst/>
          </a:prstGeom>
          <a:solidFill>
            <a:srgbClr val="B22222"/>
          </a:solidFill>
          <a:ln w="12700">
            <a:solidFill>
              <a:srgbClr val="B22222"/>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5"/>
          <p:cNvSpPr/>
          <p:nvPr/>
        </p:nvSpPr>
        <p:spPr>
          <a:xfrm>
            <a:off x="4663440" y="868680"/>
            <a:ext cx="4114800" cy="457200"/>
          </a:xfrm>
          <a:prstGeom prst="rect">
            <a:avLst/>
          </a:prstGeom>
          <a:noFill/>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  NOT THAT</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hape 6"/>
          <p:cNvSpPr/>
          <p:nvPr/>
        </p:nvSpPr>
        <p:spPr>
          <a:xfrm>
            <a:off x="365760" y="1417320"/>
            <a:ext cx="4114800" cy="640080"/>
          </a:xfrm>
          <a:prstGeom prst="rect">
            <a:avLst/>
          </a:prstGeom>
          <a:solidFill>
            <a:srgbClr val="F0F7F2"/>
          </a:solidFill>
          <a:ln w="6350">
            <a:solidFill>
              <a:srgbClr val="CCCC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 7"/>
          <p:cNvSpPr/>
          <p:nvPr/>
        </p:nvSpPr>
        <p:spPr>
          <a:xfrm>
            <a:off x="502920" y="1417320"/>
            <a:ext cx="38862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3A1A"/>
                </a:solidFill>
                <a:effectLst/>
                <a:uLnTx/>
                <a:uFillTx/>
                <a:latin typeface="Calibri" pitchFamily="34" charset="0"/>
                <a:ea typeface="Calibri" pitchFamily="34" charset="-122"/>
                <a:cs typeface="Calibri" pitchFamily="34" charset="-120"/>
              </a:rPr>
              <a:t>Speak in plain, easy to understand language language.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hape 8"/>
          <p:cNvSpPr/>
          <p:nvPr/>
        </p:nvSpPr>
        <p:spPr>
          <a:xfrm>
            <a:off x="4663440" y="1417320"/>
            <a:ext cx="4114800" cy="640080"/>
          </a:xfrm>
          <a:prstGeom prst="rect">
            <a:avLst/>
          </a:prstGeom>
          <a:solidFill>
            <a:srgbClr val="FDF5F5"/>
          </a:solidFill>
          <a:ln w="6350">
            <a:solidFill>
              <a:srgbClr val="CCCC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9"/>
          <p:cNvSpPr/>
          <p:nvPr/>
        </p:nvSpPr>
        <p:spPr>
          <a:xfrm>
            <a:off x="4800600" y="1417320"/>
            <a:ext cx="38862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1A1A"/>
                </a:solidFill>
                <a:effectLst/>
                <a:uLnTx/>
                <a:uFillTx/>
                <a:latin typeface="Calibri" pitchFamily="34" charset="0"/>
                <a:ea typeface="Calibri" pitchFamily="34" charset="-122"/>
                <a:cs typeface="Calibri" pitchFamily="34" charset="-120"/>
              </a:rPr>
              <a:t>Lead with acronyms and jargon.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hape 10"/>
          <p:cNvSpPr/>
          <p:nvPr/>
        </p:nvSpPr>
        <p:spPr>
          <a:xfrm>
            <a:off x="365760" y="2130552"/>
            <a:ext cx="4114800" cy="640080"/>
          </a:xfrm>
          <a:prstGeom prst="rect">
            <a:avLst/>
          </a:prstGeom>
          <a:solidFill>
            <a:srgbClr val="FFFFFF"/>
          </a:solidFill>
          <a:ln w="6350">
            <a:solidFill>
              <a:srgbClr val="CCCC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 11"/>
          <p:cNvSpPr/>
          <p:nvPr/>
        </p:nvSpPr>
        <p:spPr>
          <a:xfrm>
            <a:off x="502920" y="2130552"/>
            <a:ext cx="38862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3A1A"/>
                </a:solidFill>
                <a:effectLst/>
                <a:uLnTx/>
                <a:uFillTx/>
                <a:latin typeface="Calibri" pitchFamily="34" charset="0"/>
                <a:ea typeface="Calibri" pitchFamily="34" charset="-122"/>
                <a:cs typeface="Calibri" pitchFamily="34" charset="-120"/>
              </a:rPr>
              <a:t>Let your experience speak. “I saw firsthand… “ is your most powerful sentence.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hape 12"/>
          <p:cNvSpPr/>
          <p:nvPr/>
        </p:nvSpPr>
        <p:spPr>
          <a:xfrm>
            <a:off x="4663440" y="2130552"/>
            <a:ext cx="4114800" cy="640080"/>
          </a:xfrm>
          <a:prstGeom prst="rect">
            <a:avLst/>
          </a:prstGeom>
          <a:solidFill>
            <a:srgbClr val="FFFFFF"/>
          </a:solidFill>
          <a:ln w="6350">
            <a:solidFill>
              <a:srgbClr val="CCCC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 13"/>
          <p:cNvSpPr/>
          <p:nvPr/>
        </p:nvSpPr>
        <p:spPr>
          <a:xfrm>
            <a:off x="4800600" y="2130552"/>
            <a:ext cx="38862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1A1A"/>
                </a:solidFill>
                <a:effectLst/>
                <a:uLnTx/>
                <a:uFillTx/>
                <a:latin typeface="Calibri" pitchFamily="34" charset="0"/>
                <a:ea typeface="Calibri" pitchFamily="34" charset="-122"/>
                <a:cs typeface="Calibri" pitchFamily="34" charset="-120"/>
              </a:rPr>
              <a:t>Gloss over your resume and experience.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Shape 14"/>
          <p:cNvSpPr/>
          <p:nvPr/>
        </p:nvSpPr>
        <p:spPr>
          <a:xfrm>
            <a:off x="365760" y="2843784"/>
            <a:ext cx="4114800" cy="640080"/>
          </a:xfrm>
          <a:prstGeom prst="rect">
            <a:avLst/>
          </a:prstGeom>
          <a:solidFill>
            <a:srgbClr val="F0F7F2"/>
          </a:solidFill>
          <a:ln w="6350">
            <a:solidFill>
              <a:srgbClr val="CCCC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 15"/>
          <p:cNvSpPr/>
          <p:nvPr/>
        </p:nvSpPr>
        <p:spPr>
          <a:xfrm>
            <a:off x="502920" y="2843784"/>
            <a:ext cx="38862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3A1A"/>
                </a:solidFill>
                <a:effectLst/>
                <a:uLnTx/>
                <a:uFillTx/>
                <a:latin typeface="Calibri" pitchFamily="34" charset="0"/>
                <a:ea typeface="Calibri" pitchFamily="34" charset="-122"/>
                <a:cs typeface="Calibri" pitchFamily="34" charset="-120"/>
              </a:rPr>
              <a:t>Tailor for your audience. Localize your message. Find the stat for their state, their industry.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Shape 16"/>
          <p:cNvSpPr/>
          <p:nvPr/>
        </p:nvSpPr>
        <p:spPr>
          <a:xfrm>
            <a:off x="4686300" y="2843784"/>
            <a:ext cx="4114800" cy="640080"/>
          </a:xfrm>
          <a:prstGeom prst="rect">
            <a:avLst/>
          </a:prstGeom>
          <a:solidFill>
            <a:srgbClr val="FDF5F5"/>
          </a:solidFill>
          <a:ln w="6350">
            <a:solidFill>
              <a:srgbClr val="CCCCCC"/>
            </a:solidFill>
            <a:prstDash val="soli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1A1A"/>
                </a:solidFill>
                <a:effectLst/>
                <a:uLnTx/>
                <a:uFillTx/>
                <a:latin typeface="Calibri" pitchFamily="34" charset="0"/>
                <a:ea typeface="Calibri" pitchFamily="34" charset="-122"/>
                <a:cs typeface="Calibri" pitchFamily="34" charset="-120"/>
              </a:rPr>
              <a:t>Miss opportunities to connect with your audience and build champions.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17"/>
          <p:cNvSpPr/>
          <p:nvPr/>
        </p:nvSpPr>
        <p:spPr>
          <a:xfrm>
            <a:off x="4800600" y="2843784"/>
            <a:ext cx="38862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Shape 18"/>
          <p:cNvSpPr/>
          <p:nvPr/>
        </p:nvSpPr>
        <p:spPr>
          <a:xfrm>
            <a:off x="365760" y="3557016"/>
            <a:ext cx="4114800" cy="640080"/>
          </a:xfrm>
          <a:prstGeom prst="rect">
            <a:avLst/>
          </a:prstGeom>
          <a:solidFill>
            <a:srgbClr val="FFFFFF"/>
          </a:solidFill>
          <a:ln w="6350">
            <a:solidFill>
              <a:srgbClr val="CCCC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 19"/>
          <p:cNvSpPr/>
          <p:nvPr/>
        </p:nvSpPr>
        <p:spPr>
          <a:xfrm>
            <a:off x="502920" y="3557016"/>
            <a:ext cx="38862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3A1A"/>
                </a:solidFill>
                <a:effectLst/>
                <a:uLnTx/>
                <a:uFillTx/>
                <a:latin typeface="Calibri" pitchFamily="34" charset="0"/>
                <a:ea typeface="Calibri" pitchFamily="34" charset="-122"/>
                <a:cs typeface="Calibri" pitchFamily="34" charset="-120"/>
              </a:rPr>
              <a:t>Bridge, don't dodge. 'That's worth addressing — here's the fuller picture...'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Shape 20"/>
          <p:cNvSpPr/>
          <p:nvPr/>
        </p:nvSpPr>
        <p:spPr>
          <a:xfrm>
            <a:off x="4663440" y="3557016"/>
            <a:ext cx="4114800" cy="640080"/>
          </a:xfrm>
          <a:prstGeom prst="rect">
            <a:avLst/>
          </a:prstGeom>
          <a:solidFill>
            <a:srgbClr val="FFFFFF"/>
          </a:solidFill>
          <a:ln w="6350">
            <a:solidFill>
              <a:srgbClr val="CCCC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 21"/>
          <p:cNvSpPr/>
          <p:nvPr/>
        </p:nvSpPr>
        <p:spPr>
          <a:xfrm>
            <a:off x="4800600" y="3557016"/>
            <a:ext cx="38862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1A1A"/>
                </a:solidFill>
                <a:effectLst/>
                <a:uLnTx/>
                <a:uFillTx/>
                <a:latin typeface="Calibri" pitchFamily="34" charset="0"/>
                <a:ea typeface="Calibri" pitchFamily="34" charset="-122"/>
                <a:cs typeface="Calibri" pitchFamily="34" charset="-120"/>
              </a:rPr>
              <a:t>Get rattled by tough questions, anticipate them.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Shape 22"/>
          <p:cNvSpPr/>
          <p:nvPr/>
        </p:nvSpPr>
        <p:spPr>
          <a:xfrm>
            <a:off x="365760" y="4270248"/>
            <a:ext cx="4114800" cy="640080"/>
          </a:xfrm>
          <a:prstGeom prst="rect">
            <a:avLst/>
          </a:prstGeom>
          <a:solidFill>
            <a:srgbClr val="F0F7F2"/>
          </a:solidFill>
          <a:ln w="6350">
            <a:solidFill>
              <a:srgbClr val="CCCC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 23"/>
          <p:cNvSpPr/>
          <p:nvPr/>
        </p:nvSpPr>
        <p:spPr>
          <a:xfrm>
            <a:off x="502920" y="4270248"/>
            <a:ext cx="38862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3A1A"/>
                </a:solidFill>
                <a:effectLst/>
                <a:uLnTx/>
                <a:uFillTx/>
                <a:latin typeface="Calibri" pitchFamily="34" charset="0"/>
                <a:ea typeface="Calibri" pitchFamily="34" charset="-122"/>
                <a:cs typeface="Calibri" pitchFamily="34" charset="-120"/>
              </a:rPr>
              <a:t>Know your key takeaways before you begin.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hape 24"/>
          <p:cNvSpPr/>
          <p:nvPr/>
        </p:nvSpPr>
        <p:spPr>
          <a:xfrm>
            <a:off x="4663440" y="4270248"/>
            <a:ext cx="4114800" cy="640080"/>
          </a:xfrm>
          <a:prstGeom prst="rect">
            <a:avLst/>
          </a:prstGeom>
          <a:solidFill>
            <a:srgbClr val="FDF5F5"/>
          </a:solidFill>
          <a:ln w="6350">
            <a:solidFill>
              <a:srgbClr val="CCCC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 25"/>
          <p:cNvSpPr/>
          <p:nvPr/>
        </p:nvSpPr>
        <p:spPr>
          <a:xfrm>
            <a:off x="4800600" y="4270248"/>
            <a:ext cx="388620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1A1A"/>
                </a:solidFill>
                <a:effectLst/>
                <a:uLnTx/>
                <a:uFillTx/>
                <a:latin typeface="Calibri" pitchFamily="34" charset="0"/>
                <a:ea typeface="Calibri" pitchFamily="34" charset="-122"/>
                <a:cs typeface="Calibri" pitchFamily="34" charset="-120"/>
              </a:rPr>
              <a:t>Think your audience can absorb everything.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59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777240"/>
          </a:xfrm>
          <a:prstGeom prst="rect">
            <a:avLst/>
          </a:prstGeom>
          <a:solidFill>
            <a:srgbClr val="1D3557"/>
          </a:solidFill>
          <a:ln w="12700">
            <a:solidFill>
              <a:srgbClr val="1D3557"/>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1"/>
          <p:cNvSpPr/>
          <p:nvPr/>
        </p:nvSpPr>
        <p:spPr>
          <a:xfrm>
            <a:off x="365760" y="0"/>
            <a:ext cx="841248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RESOURCES</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2"/>
          <p:cNvSpPr/>
          <p:nvPr/>
        </p:nvSpPr>
        <p:spPr>
          <a:xfrm>
            <a:off x="365760" y="1348740"/>
            <a:ext cx="8412480" cy="868680"/>
          </a:xfrm>
          <a:prstGeom prst="rect">
            <a:avLst/>
          </a:prstGeom>
          <a:solidFill>
            <a:srgbClr val="FFFFFF"/>
          </a:solidFill>
          <a:ln w="12700">
            <a:solidFill>
              <a:srgbClr val="D6E4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hape 3"/>
          <p:cNvSpPr/>
          <p:nvPr/>
        </p:nvSpPr>
        <p:spPr>
          <a:xfrm>
            <a:off x="365760" y="1348740"/>
            <a:ext cx="164592" cy="868680"/>
          </a:xfrm>
          <a:prstGeom prst="rect">
            <a:avLst/>
          </a:prstGeom>
          <a:solidFill>
            <a:srgbClr val="2E75B6"/>
          </a:solid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 4"/>
          <p:cNvSpPr/>
          <p:nvPr/>
        </p:nvSpPr>
        <p:spPr>
          <a:xfrm>
            <a:off x="658368" y="1403604"/>
            <a:ext cx="274320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State Fact Sheets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658368" y="1824228"/>
            <a:ext cx="274320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E75B6"/>
                </a:solidFill>
                <a:effectLst/>
                <a:uLnTx/>
                <a:uFillTx/>
                <a:latin typeface="Calibri" pitchFamily="34" charset="0"/>
                <a:ea typeface="Calibri" pitchFamily="34" charset="-122"/>
                <a:cs typeface="Calibri" pitchFamily="34" charset="-120"/>
              </a:rPr>
              <a:t>usglc.org/resources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hape 6"/>
          <p:cNvSpPr/>
          <p:nvPr/>
        </p:nvSpPr>
        <p:spPr>
          <a:xfrm>
            <a:off x="3474720" y="1485900"/>
            <a:ext cx="0" cy="594360"/>
          </a:xfrm>
          <a:prstGeom prst="line">
            <a:avLst/>
          </a:prstGeom>
          <a:no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 7"/>
          <p:cNvSpPr/>
          <p:nvPr/>
        </p:nvSpPr>
        <p:spPr>
          <a:xfrm>
            <a:off x="3611880" y="1394460"/>
            <a:ext cx="507492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Local economic impact data broken down by state — jobs, exports, and more. Use these to localize your presentation.</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hape 8"/>
          <p:cNvSpPr/>
          <p:nvPr/>
        </p:nvSpPr>
        <p:spPr>
          <a:xfrm>
            <a:off x="365760" y="2336292"/>
            <a:ext cx="8412480" cy="868680"/>
          </a:xfrm>
          <a:prstGeom prst="rect">
            <a:avLst/>
          </a:prstGeom>
          <a:solidFill>
            <a:srgbClr val="D6E4F0"/>
          </a:solidFill>
          <a:ln w="12700">
            <a:solidFill>
              <a:srgbClr val="D6E4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9"/>
          <p:cNvSpPr/>
          <p:nvPr/>
        </p:nvSpPr>
        <p:spPr>
          <a:xfrm>
            <a:off x="365760" y="2336292"/>
            <a:ext cx="164592" cy="868680"/>
          </a:xfrm>
          <a:prstGeom prst="rect">
            <a:avLst/>
          </a:prstGeom>
          <a:solidFill>
            <a:srgbClr val="2E75B6"/>
          </a:solid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 10"/>
          <p:cNvSpPr/>
          <p:nvPr/>
        </p:nvSpPr>
        <p:spPr>
          <a:xfrm>
            <a:off x="658368" y="2391156"/>
            <a:ext cx="274320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Leadership Voices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1"/>
          <p:cNvSpPr/>
          <p:nvPr/>
        </p:nvSpPr>
        <p:spPr>
          <a:xfrm>
            <a:off x="658368" y="2811780"/>
            <a:ext cx="274320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E75B6"/>
                </a:solidFill>
                <a:effectLst/>
                <a:uLnTx/>
                <a:uFillTx/>
                <a:latin typeface="Calibri" pitchFamily="34" charset="0"/>
                <a:ea typeface="Calibri" pitchFamily="34" charset="-122"/>
                <a:cs typeface="Calibri" pitchFamily="34" charset="-120"/>
              </a:rPr>
              <a:t>usglc.org/leadership-voices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hape 12"/>
          <p:cNvSpPr/>
          <p:nvPr/>
        </p:nvSpPr>
        <p:spPr>
          <a:xfrm>
            <a:off x="3474720" y="2473452"/>
            <a:ext cx="0" cy="594360"/>
          </a:xfrm>
          <a:prstGeom prst="line">
            <a:avLst/>
          </a:prstGeom>
          <a:no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 13"/>
          <p:cNvSpPr/>
          <p:nvPr/>
        </p:nvSpPr>
        <p:spPr>
          <a:xfrm>
            <a:off x="3611880" y="2382012"/>
            <a:ext cx="507492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Quotes and endorsements from bipartisan military, business, and faith leaders making the case for global engagement.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Shape 14"/>
          <p:cNvSpPr/>
          <p:nvPr/>
        </p:nvSpPr>
        <p:spPr>
          <a:xfrm>
            <a:off x="365760" y="3323844"/>
            <a:ext cx="8412480" cy="868680"/>
          </a:xfrm>
          <a:prstGeom prst="rect">
            <a:avLst/>
          </a:prstGeom>
          <a:solidFill>
            <a:srgbClr val="FFFFFF"/>
          </a:solidFill>
          <a:ln w="12700">
            <a:solidFill>
              <a:srgbClr val="D6E4F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Shape 15"/>
          <p:cNvSpPr/>
          <p:nvPr/>
        </p:nvSpPr>
        <p:spPr>
          <a:xfrm>
            <a:off x="365760" y="3323844"/>
            <a:ext cx="164592" cy="868680"/>
          </a:xfrm>
          <a:prstGeom prst="rect">
            <a:avLst/>
          </a:prstGeom>
          <a:solidFill>
            <a:srgbClr val="2E75B6"/>
          </a:solid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 16"/>
          <p:cNvSpPr/>
          <p:nvPr/>
        </p:nvSpPr>
        <p:spPr>
          <a:xfrm>
            <a:off x="658368" y="3378708"/>
            <a:ext cx="274320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D3557"/>
                </a:solidFill>
                <a:effectLst/>
                <a:uLnTx/>
                <a:uFillTx/>
                <a:latin typeface="Calibri" pitchFamily="34" charset="0"/>
                <a:ea typeface="Calibri" pitchFamily="34" charset="-122"/>
                <a:cs typeface="Calibri" pitchFamily="34" charset="-120"/>
              </a:rPr>
              <a:t>The UAA Base Deck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17"/>
          <p:cNvSpPr/>
          <p:nvPr/>
        </p:nvSpPr>
        <p:spPr>
          <a:xfrm>
            <a:off x="658368" y="3799332"/>
            <a:ext cx="274320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E75B6"/>
                </a:solidFill>
                <a:effectLst/>
                <a:uLnTx/>
                <a:uFillTx/>
                <a:latin typeface="Calibri" pitchFamily="34" charset="0"/>
                <a:ea typeface="Calibri" pitchFamily="34" charset="-122"/>
                <a:cs typeface="Calibri" pitchFamily="34" charset="-120"/>
              </a:rPr>
              <a:t>(shared with this training)</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Shape 18"/>
          <p:cNvSpPr/>
          <p:nvPr/>
        </p:nvSpPr>
        <p:spPr>
          <a:xfrm>
            <a:off x="3474720" y="3461004"/>
            <a:ext cx="0" cy="594360"/>
          </a:xfrm>
          <a:prstGeom prst="line">
            <a:avLst/>
          </a:prstGeom>
          <a:no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 19"/>
          <p:cNvSpPr/>
          <p:nvPr/>
        </p:nvSpPr>
        <p:spPr>
          <a:xfrm>
            <a:off x="3611880" y="3369564"/>
            <a:ext cx="5074920" cy="7772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555555"/>
                </a:solidFill>
                <a:effectLst/>
                <a:uLnTx/>
                <a:uFillTx/>
                <a:latin typeface="Calibri" pitchFamily="34" charset="0"/>
                <a:ea typeface="Calibri" pitchFamily="34" charset="-122"/>
                <a:cs typeface="Calibri" pitchFamily="34" charset="-120"/>
              </a:rPr>
              <a:t>Add your own slide with your story, your country, your numbers. The deck is a framework — make it personal.</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Shape 26"/>
          <p:cNvSpPr/>
          <p:nvPr/>
        </p:nvSpPr>
        <p:spPr>
          <a:xfrm>
            <a:off x="365760" y="4828032"/>
            <a:ext cx="8412480" cy="0"/>
          </a:xfrm>
          <a:prstGeom prst="line">
            <a:avLst/>
          </a:prstGeom>
          <a:no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87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D3557"/>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2E75B6"/>
          </a:solid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1"/>
          <p:cNvSpPr/>
          <p:nvPr/>
        </p:nvSpPr>
        <p:spPr>
          <a:xfrm>
            <a:off x="411480" y="640080"/>
            <a:ext cx="8321040" cy="1508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itchFamily="34" charset="0"/>
                <a:ea typeface="Calibri" pitchFamily="34" charset="-122"/>
                <a:cs typeface="Calibri" pitchFamily="34" charset="-120"/>
              </a:rPr>
              <a:t>YOUR STORY MATTERS.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2"/>
          <p:cNvSpPr/>
          <p:nvPr/>
        </p:nvSpPr>
        <p:spPr>
          <a:xfrm>
            <a:off x="411480" y="2969261"/>
            <a:ext cx="8321040" cy="0"/>
          </a:xfrm>
          <a:prstGeom prst="line">
            <a:avLst/>
          </a:prstGeom>
          <a:noFill/>
          <a:ln w="12700">
            <a:solidFill>
              <a:srgbClr val="2E75B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 2">
            <a:extLst>
              <a:ext uri="{FF2B5EF4-FFF2-40B4-BE49-F238E27FC236}">
                <a16:creationId xmlns:a16="http://schemas.microsoft.com/office/drawing/2014/main" id="{B852A834-87C2-CFA6-482B-D7072C924206}"/>
              </a:ext>
            </a:extLst>
          </p:cNvPr>
          <p:cNvSpPr/>
          <p:nvPr/>
        </p:nvSpPr>
        <p:spPr>
          <a:xfrm>
            <a:off x="411480" y="1623061"/>
            <a:ext cx="7772400" cy="1371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D6E4F0"/>
                </a:solidFill>
                <a:effectLst/>
                <a:uLnTx/>
                <a:uFillTx/>
                <a:latin typeface="Calibri" pitchFamily="34" charset="0"/>
                <a:ea typeface="Calibri" pitchFamily="34" charset="-122"/>
                <a:cs typeface="Calibri" pitchFamily="34" charset="-120"/>
              </a:rPr>
              <a:t>Foreign assistance has saved billions of lives,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D6E4F0"/>
                </a:solidFill>
                <a:effectLst/>
                <a:uLnTx/>
                <a:uFillTx/>
                <a:latin typeface="Calibri" pitchFamily="34" charset="0"/>
                <a:ea typeface="Calibri" pitchFamily="34" charset="-122"/>
                <a:cs typeface="Calibri" pitchFamily="34" charset="-120"/>
              </a:rPr>
              <a:t>protected American national and economic security, and created American jobs.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D6E4F0"/>
                </a:solidFill>
                <a:effectLst/>
                <a:uLnTx/>
                <a:uFillTx/>
                <a:latin typeface="Calibri" pitchFamily="34" charset="0"/>
                <a:ea typeface="Calibri" pitchFamily="34" charset="-122"/>
                <a:cs typeface="Calibri" pitchFamily="34" charset="-120"/>
              </a:rPr>
              <a:t>Only you can explain exactly how — and why it matters more than ever now.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 4">
            <a:extLst>
              <a:ext uri="{FF2B5EF4-FFF2-40B4-BE49-F238E27FC236}">
                <a16:creationId xmlns:a16="http://schemas.microsoft.com/office/drawing/2014/main" id="{96C6E36E-E24F-1657-7CDC-BF33A6711111}"/>
              </a:ext>
            </a:extLst>
          </p:cNvPr>
          <p:cNvSpPr/>
          <p:nvPr/>
        </p:nvSpPr>
        <p:spPr>
          <a:xfrm>
            <a:off x="411480" y="3195323"/>
            <a:ext cx="4572000" cy="5943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bg1"/>
                </a:solidFill>
                <a:latin typeface="Calibri" pitchFamily="34" charset="0"/>
                <a:ea typeface="Calibri" pitchFamily="34" charset="-122"/>
                <a:cs typeface="Calibri" pitchFamily="34" charset="-120"/>
              </a:rPr>
              <a:t>Martha Van Lieshout: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pitchFamily="34" charset="0"/>
                <a:ea typeface="Calibri" pitchFamily="34" charset="-122"/>
                <a:cs typeface="Calibri" pitchFamily="34" charset="-120"/>
              </a:rPr>
              <a:t>mvanlieshout@usglc.org</a:t>
            </a:r>
            <a:endPar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5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C41FB40-8660-F868-DC6E-87F817DBE7E7}"/>
            </a:ext>
          </a:extLst>
        </p:cNvPr>
        <p:cNvGrpSpPr/>
        <p:nvPr/>
      </p:nvGrpSpPr>
      <p:grpSpPr>
        <a:xfrm>
          <a:off x="0" y="0"/>
          <a:ext cx="0" cy="0"/>
          <a:chOff x="0" y="0"/>
          <a:chExt cx="0" cy="0"/>
        </a:xfrm>
      </p:grpSpPr>
      <p:sp>
        <p:nvSpPr>
          <p:cNvPr id="88" name="Google Shape;88;p17">
            <a:extLst>
              <a:ext uri="{FF2B5EF4-FFF2-40B4-BE49-F238E27FC236}">
                <a16:creationId xmlns:a16="http://schemas.microsoft.com/office/drawing/2014/main" id="{6B4D732D-914D-01F7-F9F9-2ED638590443}"/>
              </a:ext>
            </a:extLst>
          </p:cNvPr>
          <p:cNvSpPr/>
          <p:nvPr/>
        </p:nvSpPr>
        <p:spPr>
          <a:xfrm>
            <a:off x="0" y="263500"/>
            <a:ext cx="9144000" cy="989100"/>
          </a:xfrm>
          <a:prstGeom prst="rect">
            <a:avLst/>
          </a:prstGeom>
          <a:solidFill>
            <a:srgbClr val="BE08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9" name="Google Shape;89;p17" title="1.png">
            <a:extLst>
              <a:ext uri="{FF2B5EF4-FFF2-40B4-BE49-F238E27FC236}">
                <a16:creationId xmlns:a16="http://schemas.microsoft.com/office/drawing/2014/main" id="{31CCADFB-F2AC-E9D4-F560-F5F0F769A05D}"/>
              </a:ext>
            </a:extLst>
          </p:cNvPr>
          <p:cNvPicPr preferRelativeResize="0"/>
          <p:nvPr/>
        </p:nvPicPr>
        <p:blipFill rotWithShape="1">
          <a:blip r:embed="rId3">
            <a:alphaModFix/>
          </a:blip>
          <a:srcRect l="4357" t="3815" r="3705" b="4027"/>
          <a:stretch/>
        </p:blipFill>
        <p:spPr>
          <a:xfrm>
            <a:off x="7578975" y="190150"/>
            <a:ext cx="1319275" cy="1322400"/>
          </a:xfrm>
          <a:prstGeom prst="rect">
            <a:avLst/>
          </a:prstGeom>
          <a:noFill/>
          <a:ln>
            <a:noFill/>
          </a:ln>
        </p:spPr>
      </p:pic>
      <p:sp>
        <p:nvSpPr>
          <p:cNvPr id="90" name="Google Shape;90;p17">
            <a:extLst>
              <a:ext uri="{FF2B5EF4-FFF2-40B4-BE49-F238E27FC236}">
                <a16:creationId xmlns:a16="http://schemas.microsoft.com/office/drawing/2014/main" id="{054DCE72-F24D-8952-70F7-CD0CEAD0F137}"/>
              </a:ext>
            </a:extLst>
          </p:cNvPr>
          <p:cNvSpPr txBox="1"/>
          <p:nvPr/>
        </p:nvSpPr>
        <p:spPr>
          <a:xfrm>
            <a:off x="139050" y="419500"/>
            <a:ext cx="8865900" cy="7863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3400" b="1" dirty="0">
                <a:solidFill>
                  <a:schemeClr val="lt1"/>
                </a:solidFill>
              </a:rPr>
              <a:t>Reasons For Hope</a:t>
            </a:r>
            <a:endParaRPr sz="4200" b="1" dirty="0">
              <a:solidFill>
                <a:schemeClr val="lt1"/>
              </a:solidFill>
              <a:latin typeface="Calibri"/>
              <a:ea typeface="Calibri"/>
              <a:cs typeface="Calibri"/>
              <a:sym typeface="Calibri"/>
            </a:endParaRPr>
          </a:p>
        </p:txBody>
      </p:sp>
      <p:sp>
        <p:nvSpPr>
          <p:cNvPr id="91" name="Google Shape;91;p17">
            <a:extLst>
              <a:ext uri="{FF2B5EF4-FFF2-40B4-BE49-F238E27FC236}">
                <a16:creationId xmlns:a16="http://schemas.microsoft.com/office/drawing/2014/main" id="{F385EFF6-9FD4-19A9-DC7C-F8C0E426DFA3}"/>
              </a:ext>
            </a:extLst>
          </p:cNvPr>
          <p:cNvSpPr txBox="1"/>
          <p:nvPr/>
        </p:nvSpPr>
        <p:spPr>
          <a:xfrm>
            <a:off x="1513700" y="1252600"/>
            <a:ext cx="7630200" cy="283920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b="1" dirty="0">
                <a:solidFill>
                  <a:schemeClr val="dk1"/>
                </a:solidFill>
              </a:rPr>
              <a:t>It’s a media problem</a:t>
            </a:r>
            <a:endParaRPr sz="2400" b="1"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Political division is rooted in different sets of facts, not values. Each ‘side’ is exposed to different ‘facts’ from their chosen media.</a:t>
            </a:r>
          </a:p>
          <a:p>
            <a:pPr marL="457200" lvl="0" indent="-342900">
              <a:lnSpc>
                <a:spcPct val="115000"/>
              </a:lnSpc>
              <a:buClr>
                <a:schemeClr val="dk1"/>
              </a:buClr>
              <a:buSzPts val="1800"/>
              <a:buChar char="●"/>
            </a:pPr>
            <a:r>
              <a:rPr lang="en-US" sz="1800" dirty="0">
                <a:solidFill>
                  <a:schemeClr val="dk1"/>
                </a:solidFill>
              </a:rPr>
              <a:t>The media</a:t>
            </a:r>
            <a:r>
              <a:rPr lang="en" sz="1800" dirty="0">
                <a:solidFill>
                  <a:schemeClr val="dk1"/>
                </a:solidFill>
              </a:rPr>
              <a:t> has a commercial interest in locking down their audience into echo chambers.</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&gt;80% despair of the division and seek a way out.</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Venting is unproductive. But there are other ways to do this that are effective by being respectful and not critical</a:t>
            </a:r>
            <a:endParaRPr sz="3100" dirty="0">
              <a:solidFill>
                <a:schemeClr val="dk1"/>
              </a:solidFill>
              <a:latin typeface="Calibri"/>
              <a:ea typeface="Calibri"/>
              <a:cs typeface="Calibri"/>
              <a:sym typeface="Calibri"/>
            </a:endParaRPr>
          </a:p>
        </p:txBody>
      </p:sp>
      <p:pic>
        <p:nvPicPr>
          <p:cNvPr id="92" name="Google Shape;92;p17" descr="low angle view of a road sign listen (Provided by Getty Images)">
            <a:extLst>
              <a:ext uri="{FF2B5EF4-FFF2-40B4-BE49-F238E27FC236}">
                <a16:creationId xmlns:a16="http://schemas.microsoft.com/office/drawing/2014/main" id="{61E88E1D-EFC7-8E77-DD93-F6C846B14F08}"/>
              </a:ext>
            </a:extLst>
          </p:cNvPr>
          <p:cNvPicPr preferRelativeResize="0"/>
          <p:nvPr/>
        </p:nvPicPr>
        <p:blipFill>
          <a:blip r:embed="rId4">
            <a:alphaModFix/>
          </a:blip>
          <a:stretch>
            <a:fillRect/>
          </a:stretch>
        </p:blipFill>
        <p:spPr>
          <a:xfrm>
            <a:off x="139050" y="1512550"/>
            <a:ext cx="1383202" cy="2640425"/>
          </a:xfrm>
          <a:prstGeom prst="rect">
            <a:avLst/>
          </a:prstGeom>
          <a:noFill/>
          <a:ln>
            <a:noFill/>
          </a:ln>
        </p:spPr>
      </p:pic>
    </p:spTree>
    <p:extLst>
      <p:ext uri="{BB962C8B-B14F-4D97-AF65-F5344CB8AC3E}">
        <p14:creationId xmlns:p14="http://schemas.microsoft.com/office/powerpoint/2010/main" val="355753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p:nvPr/>
        </p:nvSpPr>
        <p:spPr>
          <a:xfrm>
            <a:off x="0" y="263500"/>
            <a:ext cx="9144000" cy="989100"/>
          </a:xfrm>
          <a:prstGeom prst="rect">
            <a:avLst/>
          </a:prstGeom>
          <a:solidFill>
            <a:srgbClr val="BE08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8" name="Google Shape;98;p18" title="1.png"/>
          <p:cNvPicPr preferRelativeResize="0"/>
          <p:nvPr/>
        </p:nvPicPr>
        <p:blipFill rotWithShape="1">
          <a:blip r:embed="rId3">
            <a:alphaModFix/>
          </a:blip>
          <a:srcRect l="4357" t="3815" r="3705" b="4027"/>
          <a:stretch/>
        </p:blipFill>
        <p:spPr>
          <a:xfrm>
            <a:off x="7578975" y="190150"/>
            <a:ext cx="1319275" cy="1322400"/>
          </a:xfrm>
          <a:prstGeom prst="rect">
            <a:avLst/>
          </a:prstGeom>
          <a:noFill/>
          <a:ln>
            <a:noFill/>
          </a:ln>
        </p:spPr>
      </p:pic>
      <p:sp>
        <p:nvSpPr>
          <p:cNvPr id="99" name="Google Shape;99;p18"/>
          <p:cNvSpPr txBox="1"/>
          <p:nvPr/>
        </p:nvSpPr>
        <p:spPr>
          <a:xfrm>
            <a:off x="139050" y="419500"/>
            <a:ext cx="8865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chemeClr val="lt1"/>
                </a:solidFill>
                <a:latin typeface="Calibri"/>
                <a:ea typeface="Calibri"/>
                <a:cs typeface="Calibri"/>
                <a:sym typeface="Calibri"/>
              </a:rPr>
              <a:t>Why Local </a:t>
            </a:r>
            <a:r>
              <a:rPr lang="en" sz="3200" b="1" dirty="0" err="1">
                <a:solidFill>
                  <a:schemeClr val="lt1"/>
                </a:solidFill>
                <a:latin typeface="Calibri"/>
                <a:ea typeface="Calibri"/>
                <a:cs typeface="Calibri"/>
                <a:sym typeface="Calibri"/>
              </a:rPr>
              <a:t>Advocaty</a:t>
            </a:r>
            <a:r>
              <a:rPr lang="en" sz="3200" b="1" dirty="0">
                <a:solidFill>
                  <a:schemeClr val="lt1"/>
                </a:solidFill>
                <a:latin typeface="Calibri"/>
                <a:ea typeface="Calibri"/>
                <a:cs typeface="Calibri"/>
                <a:sym typeface="Calibri"/>
              </a:rPr>
              <a:t>?</a:t>
            </a:r>
            <a:endParaRPr sz="3200" b="1" dirty="0">
              <a:solidFill>
                <a:schemeClr val="lt1"/>
              </a:solidFill>
              <a:latin typeface="Calibri"/>
              <a:ea typeface="Calibri"/>
              <a:cs typeface="Calibri"/>
              <a:sym typeface="Calibri"/>
            </a:endParaRPr>
          </a:p>
        </p:txBody>
      </p:sp>
      <p:sp>
        <p:nvSpPr>
          <p:cNvPr id="100" name="Google Shape;100;p18"/>
          <p:cNvSpPr txBox="1"/>
          <p:nvPr/>
        </p:nvSpPr>
        <p:spPr>
          <a:xfrm>
            <a:off x="255600" y="1648350"/>
            <a:ext cx="8888400" cy="32639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dirty="0">
                <a:solidFill>
                  <a:schemeClr val="dk1"/>
                </a:solidFill>
              </a:rPr>
              <a:t>Talking to people locally</a:t>
            </a:r>
          </a:p>
          <a:p>
            <a:pPr marL="0" lvl="0" indent="0" algn="l" rtl="0">
              <a:lnSpc>
                <a:spcPct val="115000"/>
              </a:lnSpc>
              <a:spcBef>
                <a:spcPts val="0"/>
              </a:spcBef>
              <a:spcAft>
                <a:spcPts val="0"/>
              </a:spcAft>
              <a:buNone/>
            </a:pPr>
            <a:endParaRPr sz="2400" b="1"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Sidesteps the media bubble</a:t>
            </a: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As a service to your community/country</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Civility rules still apply in person</a:t>
            </a: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People are more accepting of locals</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dirty="0">
                <a:solidFill>
                  <a:schemeClr val="dk1"/>
                </a:solidFill>
              </a:rPr>
              <a:t>Accepting new evidence requires</a:t>
            </a:r>
          </a:p>
          <a:p>
            <a:pPr marL="114300" lvl="0" algn="l" rtl="0">
              <a:lnSpc>
                <a:spcPct val="115000"/>
              </a:lnSpc>
              <a:spcBef>
                <a:spcPts val="0"/>
              </a:spcBef>
              <a:spcAft>
                <a:spcPts val="0"/>
              </a:spcAft>
              <a:buClr>
                <a:schemeClr val="dk1"/>
              </a:buClr>
              <a:buSzPts val="1800"/>
            </a:pPr>
            <a:r>
              <a:rPr lang="en-US" sz="1800" dirty="0">
                <a:solidFill>
                  <a:schemeClr val="dk1"/>
                </a:solidFill>
              </a:rPr>
              <a:t>trusting the source.</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Trust gained by people seeing you in person.</a:t>
            </a:r>
            <a:endParaRPr sz="1800" dirty="0">
              <a:solidFill>
                <a:schemeClr val="dk1"/>
              </a:solidFill>
            </a:endParaRPr>
          </a:p>
        </p:txBody>
      </p:sp>
      <p:pic>
        <p:nvPicPr>
          <p:cNvPr id="101" name="Google Shape;101;p18" descr="Back view of black businesswoman giving a speech at convention center. (Provided by Getty Images)"/>
          <p:cNvPicPr preferRelativeResize="0"/>
          <p:nvPr/>
        </p:nvPicPr>
        <p:blipFill>
          <a:blip r:embed="rId4">
            <a:alphaModFix/>
          </a:blip>
          <a:stretch>
            <a:fillRect/>
          </a:stretch>
        </p:blipFill>
        <p:spPr>
          <a:xfrm>
            <a:off x="4818580" y="2161925"/>
            <a:ext cx="3447771" cy="2355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AC013E9-CA4D-C604-6493-BE78C5ED9D7E}"/>
            </a:ext>
          </a:extLst>
        </p:cNvPr>
        <p:cNvGrpSpPr/>
        <p:nvPr/>
      </p:nvGrpSpPr>
      <p:grpSpPr>
        <a:xfrm>
          <a:off x="0" y="0"/>
          <a:ext cx="0" cy="0"/>
          <a:chOff x="0" y="0"/>
          <a:chExt cx="0" cy="0"/>
        </a:xfrm>
      </p:grpSpPr>
      <p:sp>
        <p:nvSpPr>
          <p:cNvPr id="97" name="Google Shape;97;p18">
            <a:extLst>
              <a:ext uri="{FF2B5EF4-FFF2-40B4-BE49-F238E27FC236}">
                <a16:creationId xmlns:a16="http://schemas.microsoft.com/office/drawing/2014/main" id="{8A42CEA9-8DDC-A27C-1B7D-72F84A1784FC}"/>
              </a:ext>
            </a:extLst>
          </p:cNvPr>
          <p:cNvSpPr/>
          <p:nvPr/>
        </p:nvSpPr>
        <p:spPr>
          <a:xfrm>
            <a:off x="0" y="263500"/>
            <a:ext cx="9144000" cy="989100"/>
          </a:xfrm>
          <a:prstGeom prst="rect">
            <a:avLst/>
          </a:prstGeom>
          <a:solidFill>
            <a:srgbClr val="BE08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8" name="Google Shape;98;p18" title="1.png">
            <a:extLst>
              <a:ext uri="{FF2B5EF4-FFF2-40B4-BE49-F238E27FC236}">
                <a16:creationId xmlns:a16="http://schemas.microsoft.com/office/drawing/2014/main" id="{773F4E01-9E32-6107-B20D-B41812AA1514}"/>
              </a:ext>
            </a:extLst>
          </p:cNvPr>
          <p:cNvPicPr preferRelativeResize="0"/>
          <p:nvPr/>
        </p:nvPicPr>
        <p:blipFill rotWithShape="1">
          <a:blip r:embed="rId3">
            <a:alphaModFix/>
          </a:blip>
          <a:srcRect l="4357" t="3815" r="3705" b="4027"/>
          <a:stretch/>
        </p:blipFill>
        <p:spPr>
          <a:xfrm>
            <a:off x="7578975" y="190150"/>
            <a:ext cx="1319275" cy="1322400"/>
          </a:xfrm>
          <a:prstGeom prst="rect">
            <a:avLst/>
          </a:prstGeom>
          <a:noFill/>
          <a:ln>
            <a:noFill/>
          </a:ln>
        </p:spPr>
      </p:pic>
      <p:sp>
        <p:nvSpPr>
          <p:cNvPr id="99" name="Google Shape;99;p18">
            <a:extLst>
              <a:ext uri="{FF2B5EF4-FFF2-40B4-BE49-F238E27FC236}">
                <a16:creationId xmlns:a16="http://schemas.microsoft.com/office/drawing/2014/main" id="{492C6F75-6921-5770-38E0-E937E5F2C7D5}"/>
              </a:ext>
            </a:extLst>
          </p:cNvPr>
          <p:cNvSpPr txBox="1"/>
          <p:nvPr/>
        </p:nvSpPr>
        <p:spPr>
          <a:xfrm>
            <a:off x="139050" y="419500"/>
            <a:ext cx="88659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chemeClr val="lt1"/>
                </a:solidFill>
                <a:latin typeface="Calibri"/>
                <a:ea typeface="Calibri"/>
                <a:cs typeface="Calibri"/>
                <a:sym typeface="Calibri"/>
              </a:rPr>
              <a:t>Steps in conducting </a:t>
            </a:r>
            <a:r>
              <a:rPr lang="en" sz="3200" b="1" dirty="0" err="1">
                <a:solidFill>
                  <a:schemeClr val="lt1"/>
                </a:solidFill>
                <a:latin typeface="Calibri"/>
                <a:ea typeface="Calibri"/>
                <a:cs typeface="Calibri"/>
                <a:sym typeface="Calibri"/>
              </a:rPr>
              <a:t>inperson</a:t>
            </a:r>
            <a:r>
              <a:rPr lang="en" sz="3200" b="1" dirty="0">
                <a:solidFill>
                  <a:schemeClr val="lt1"/>
                </a:solidFill>
                <a:latin typeface="Calibri"/>
                <a:ea typeface="Calibri"/>
                <a:cs typeface="Calibri"/>
                <a:sym typeface="Calibri"/>
              </a:rPr>
              <a:t> meetings</a:t>
            </a:r>
            <a:endParaRPr sz="3200" b="1" dirty="0">
              <a:solidFill>
                <a:schemeClr val="lt1"/>
              </a:solidFill>
              <a:latin typeface="Calibri"/>
              <a:ea typeface="Calibri"/>
              <a:cs typeface="Calibri"/>
              <a:sym typeface="Calibri"/>
            </a:endParaRPr>
          </a:p>
        </p:txBody>
      </p:sp>
      <p:sp>
        <p:nvSpPr>
          <p:cNvPr id="100" name="Google Shape;100;p18">
            <a:extLst>
              <a:ext uri="{FF2B5EF4-FFF2-40B4-BE49-F238E27FC236}">
                <a16:creationId xmlns:a16="http://schemas.microsoft.com/office/drawing/2014/main" id="{532E153C-9AAD-1A0B-D578-70A396254C8B}"/>
              </a:ext>
            </a:extLst>
          </p:cNvPr>
          <p:cNvSpPr txBox="1"/>
          <p:nvPr/>
        </p:nvSpPr>
        <p:spPr>
          <a:xfrm>
            <a:off x="255600" y="1648350"/>
            <a:ext cx="8888400" cy="1883562"/>
          </a:xfrm>
          <a:prstGeom prst="rect">
            <a:avLst/>
          </a:prstGeom>
          <a:noFill/>
          <a:ln>
            <a:noFill/>
          </a:ln>
        </p:spPr>
        <p:txBody>
          <a:bodyPr spcFirstLastPara="1" wrap="square" lIns="91425" tIns="91425" rIns="91425" bIns="91425" anchor="t" anchorCtr="0">
            <a:spAutoFit/>
          </a:bodyPr>
          <a:lstStyle/>
          <a:p>
            <a:pPr marL="457200" lvl="0" indent="-457200" algn="l" rtl="0">
              <a:lnSpc>
                <a:spcPct val="115000"/>
              </a:lnSpc>
              <a:spcBef>
                <a:spcPts val="0"/>
              </a:spcBef>
              <a:spcAft>
                <a:spcPts val="0"/>
              </a:spcAft>
              <a:buAutoNum type="arabicPeriod"/>
            </a:pPr>
            <a:r>
              <a:rPr lang="en-US" sz="2400" b="1" dirty="0">
                <a:solidFill>
                  <a:schemeClr val="dk1"/>
                </a:solidFill>
              </a:rPr>
              <a:t>Get to know leaders of community organizations</a:t>
            </a:r>
          </a:p>
          <a:p>
            <a:pPr marL="457200" lvl="0" indent="-457200" algn="l" rtl="0">
              <a:lnSpc>
                <a:spcPct val="115000"/>
              </a:lnSpc>
              <a:spcBef>
                <a:spcPts val="0"/>
              </a:spcBef>
              <a:spcAft>
                <a:spcPts val="0"/>
              </a:spcAft>
              <a:buAutoNum type="arabicPeriod"/>
            </a:pPr>
            <a:r>
              <a:rPr lang="en-US" sz="2400" b="1" dirty="0">
                <a:solidFill>
                  <a:schemeClr val="dk1"/>
                </a:solidFill>
              </a:rPr>
              <a:t>Meet with members</a:t>
            </a:r>
          </a:p>
          <a:p>
            <a:pPr marL="457200" lvl="0" indent="-457200" algn="l" rtl="0">
              <a:lnSpc>
                <a:spcPct val="115000"/>
              </a:lnSpc>
              <a:spcBef>
                <a:spcPts val="0"/>
              </a:spcBef>
              <a:spcAft>
                <a:spcPts val="0"/>
              </a:spcAft>
              <a:buAutoNum type="arabicPeriod"/>
            </a:pPr>
            <a:r>
              <a:rPr lang="en-US" sz="2400" b="1" dirty="0">
                <a:solidFill>
                  <a:schemeClr val="dk1"/>
                </a:solidFill>
              </a:rPr>
              <a:t>Follow up</a:t>
            </a:r>
          </a:p>
          <a:p>
            <a:pPr lvl="0" algn="l" rtl="0">
              <a:lnSpc>
                <a:spcPct val="115000"/>
              </a:lnSpc>
              <a:spcBef>
                <a:spcPts val="0"/>
              </a:spcBef>
              <a:spcAft>
                <a:spcPts val="0"/>
              </a:spcAft>
            </a:pPr>
            <a:r>
              <a:rPr lang="en-US" sz="2400" b="1" dirty="0">
                <a:solidFill>
                  <a:schemeClr val="dk1"/>
                </a:solidFill>
              </a:rPr>
              <a:t>4. Repeat</a:t>
            </a:r>
          </a:p>
        </p:txBody>
      </p:sp>
      <p:pic>
        <p:nvPicPr>
          <p:cNvPr id="101" name="Google Shape;101;p18" descr="Back view of black businesswoman giving a speech at convention center. (Provided by Getty Images)">
            <a:extLst>
              <a:ext uri="{FF2B5EF4-FFF2-40B4-BE49-F238E27FC236}">
                <a16:creationId xmlns:a16="http://schemas.microsoft.com/office/drawing/2014/main" id="{3E5FAB31-3856-A191-F416-EAEC335D67C2}"/>
              </a:ext>
            </a:extLst>
          </p:cNvPr>
          <p:cNvPicPr preferRelativeResize="0"/>
          <p:nvPr/>
        </p:nvPicPr>
        <p:blipFill>
          <a:blip r:embed="rId4">
            <a:alphaModFix/>
          </a:blip>
          <a:stretch>
            <a:fillRect/>
          </a:stretch>
        </p:blipFill>
        <p:spPr>
          <a:xfrm>
            <a:off x="5298082" y="2571750"/>
            <a:ext cx="3447771" cy="2355800"/>
          </a:xfrm>
          <a:prstGeom prst="rect">
            <a:avLst/>
          </a:prstGeom>
          <a:noFill/>
          <a:ln>
            <a:noFill/>
          </a:ln>
        </p:spPr>
      </p:pic>
    </p:spTree>
    <p:extLst>
      <p:ext uri="{BB962C8B-B14F-4D97-AF65-F5344CB8AC3E}">
        <p14:creationId xmlns:p14="http://schemas.microsoft.com/office/powerpoint/2010/main" val="16816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p:nvPr/>
        </p:nvSpPr>
        <p:spPr>
          <a:xfrm>
            <a:off x="0" y="263500"/>
            <a:ext cx="9144000" cy="989100"/>
          </a:xfrm>
          <a:prstGeom prst="rect">
            <a:avLst/>
          </a:prstGeom>
          <a:solidFill>
            <a:srgbClr val="BE08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7" name="Google Shape;107;p19" title="1.png"/>
          <p:cNvPicPr preferRelativeResize="0"/>
          <p:nvPr/>
        </p:nvPicPr>
        <p:blipFill rotWithShape="1">
          <a:blip r:embed="rId3">
            <a:alphaModFix/>
          </a:blip>
          <a:srcRect l="4357" t="3815" r="3705" b="4027"/>
          <a:stretch/>
        </p:blipFill>
        <p:spPr>
          <a:xfrm>
            <a:off x="7578975" y="190150"/>
            <a:ext cx="1319275" cy="1322400"/>
          </a:xfrm>
          <a:prstGeom prst="rect">
            <a:avLst/>
          </a:prstGeom>
          <a:noFill/>
          <a:ln>
            <a:noFill/>
          </a:ln>
        </p:spPr>
      </p:pic>
      <p:sp>
        <p:nvSpPr>
          <p:cNvPr id="108" name="Google Shape;108;p19"/>
          <p:cNvSpPr txBox="1"/>
          <p:nvPr/>
        </p:nvSpPr>
        <p:spPr>
          <a:xfrm>
            <a:off x="139050" y="419500"/>
            <a:ext cx="8865900" cy="68015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800" b="1" dirty="0">
                <a:solidFill>
                  <a:schemeClr val="lt1"/>
                </a:solidFill>
              </a:rPr>
              <a:t>Setting up Meetings</a:t>
            </a:r>
            <a:endParaRPr sz="3600" b="1" dirty="0">
              <a:solidFill>
                <a:schemeClr val="lt1"/>
              </a:solidFill>
              <a:latin typeface="Calibri"/>
              <a:ea typeface="Calibri"/>
              <a:cs typeface="Calibri"/>
              <a:sym typeface="Calibri"/>
            </a:endParaRPr>
          </a:p>
        </p:txBody>
      </p:sp>
      <p:pic>
        <p:nvPicPr>
          <p:cNvPr id="109" name="Google Shape;109;p19" descr="anger psychological problems color icon vector illustration (Provided by Getty Images)"/>
          <p:cNvPicPr preferRelativeResize="0"/>
          <p:nvPr/>
        </p:nvPicPr>
        <p:blipFill>
          <a:blip r:embed="rId4">
            <a:alphaModFix/>
          </a:blip>
          <a:stretch>
            <a:fillRect/>
          </a:stretch>
        </p:blipFill>
        <p:spPr>
          <a:xfrm>
            <a:off x="6633750" y="2029125"/>
            <a:ext cx="2510249" cy="2510249"/>
          </a:xfrm>
          <a:prstGeom prst="rect">
            <a:avLst/>
          </a:prstGeom>
          <a:noFill/>
          <a:ln>
            <a:noFill/>
          </a:ln>
        </p:spPr>
      </p:pic>
      <p:sp>
        <p:nvSpPr>
          <p:cNvPr id="110" name="Google Shape;110;p19"/>
          <p:cNvSpPr txBox="1"/>
          <p:nvPr/>
        </p:nvSpPr>
        <p:spPr>
          <a:xfrm>
            <a:off x="69600" y="1187350"/>
            <a:ext cx="6682200" cy="35334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chemeClr val="dk1"/>
              </a:buClr>
              <a:buSzPts val="1900"/>
              <a:buChar char="●"/>
            </a:pPr>
            <a:r>
              <a:rPr lang="en" sz="1900" b="1" dirty="0">
                <a:solidFill>
                  <a:schemeClr val="dk1"/>
                </a:solidFill>
              </a:rPr>
              <a:t>Who to reach out to? </a:t>
            </a:r>
            <a:endParaRPr sz="1900" b="1" dirty="0">
              <a:solidFill>
                <a:schemeClr val="dk1"/>
              </a:solidFill>
            </a:endParaRPr>
          </a:p>
          <a:p>
            <a:pPr marL="914400" lvl="1" indent="-323850" algn="l" rtl="0">
              <a:lnSpc>
                <a:spcPct val="115000"/>
              </a:lnSpc>
              <a:spcBef>
                <a:spcPts val="0"/>
              </a:spcBef>
              <a:spcAft>
                <a:spcPts val="0"/>
              </a:spcAft>
              <a:buClr>
                <a:schemeClr val="dk1"/>
              </a:buClr>
              <a:buSzPts val="1500"/>
              <a:buChar char="○"/>
            </a:pPr>
            <a:r>
              <a:rPr lang="en" dirty="0">
                <a:solidFill>
                  <a:schemeClr val="dk1"/>
                </a:solidFill>
              </a:rPr>
              <a:t>Begin with established religious and civic organizations.. Existing organizations are relatively easy to gather an audience and potentially take action. Start with groups you are not affiliated with.</a:t>
            </a:r>
            <a:endParaRPr dirty="0">
              <a:solidFill>
                <a:schemeClr val="dk1"/>
              </a:solidFill>
            </a:endParaRPr>
          </a:p>
          <a:p>
            <a:pPr marL="914400" lvl="1" indent="-323850" algn="l" rtl="0">
              <a:lnSpc>
                <a:spcPct val="115000"/>
              </a:lnSpc>
              <a:spcBef>
                <a:spcPts val="0"/>
              </a:spcBef>
              <a:spcAft>
                <a:spcPts val="0"/>
              </a:spcAft>
              <a:buClr>
                <a:schemeClr val="dk1"/>
              </a:buClr>
              <a:buSzPts val="1500"/>
              <a:buChar char="○"/>
            </a:pPr>
            <a:r>
              <a:rPr lang="en" dirty="0">
                <a:solidFill>
                  <a:schemeClr val="dk1"/>
                </a:solidFill>
              </a:rPr>
              <a:t>Contact the local pastor/minister/president etc. Meet in person and emphasize a non-political discussion. Ie, not partisan. Explore what approaches and topics (if any) the group has expressed interest in and particularly overseas projects they have supported.</a:t>
            </a:r>
            <a:endParaRPr dirty="0">
              <a:solidFill>
                <a:schemeClr val="dk1"/>
              </a:solidFill>
            </a:endParaRPr>
          </a:p>
          <a:p>
            <a:pPr marL="1371600" lvl="2" indent="-323850" algn="l" rtl="0">
              <a:lnSpc>
                <a:spcPct val="115000"/>
              </a:lnSpc>
              <a:spcBef>
                <a:spcPts val="0"/>
              </a:spcBef>
              <a:spcAft>
                <a:spcPts val="0"/>
              </a:spcAft>
              <a:buClr>
                <a:schemeClr val="dk1"/>
              </a:buClr>
              <a:buSzPts val="1500"/>
              <a:buChar char="■"/>
            </a:pPr>
            <a:r>
              <a:rPr lang="en" dirty="0">
                <a:solidFill>
                  <a:schemeClr val="dk1"/>
                </a:solidFill>
              </a:rPr>
              <a:t>Consult the existing </a:t>
            </a:r>
            <a:r>
              <a:rPr lang="en" u="sng" dirty="0">
                <a:solidFill>
                  <a:srgbClr val="1155CC"/>
                </a:solidFill>
                <a:hlinkClick r:id="rId5">
                  <a:extLst>
                    <a:ext uri="{A12FA001-AC4F-418D-AE19-62706E023703}">
                      <ahyp:hlinkClr xmlns:ahyp="http://schemas.microsoft.com/office/drawing/2018/hyperlinkcolor" val="tx"/>
                    </a:ext>
                  </a:extLst>
                </a:hlinkClick>
              </a:rPr>
              <a:t>Local Advocacy folder</a:t>
            </a:r>
            <a:r>
              <a:rPr lang="en" dirty="0">
                <a:solidFill>
                  <a:schemeClr val="dk1"/>
                </a:solidFill>
              </a:rPr>
              <a:t> and use it to generate local versions based on the area you live in.</a:t>
            </a:r>
            <a:endParaRPr dirty="0">
              <a:solidFill>
                <a:schemeClr val="dk1"/>
              </a:solidFill>
            </a:endParaRPr>
          </a:p>
          <a:p>
            <a:pPr marL="1371600" lvl="2" indent="-323850" algn="l" rtl="0">
              <a:lnSpc>
                <a:spcPct val="115000"/>
              </a:lnSpc>
              <a:spcBef>
                <a:spcPts val="0"/>
              </a:spcBef>
              <a:spcAft>
                <a:spcPts val="0"/>
              </a:spcAft>
              <a:buClr>
                <a:schemeClr val="dk1"/>
              </a:buClr>
              <a:buSzPts val="1500"/>
              <a:buChar char="■"/>
            </a:pPr>
            <a:r>
              <a:rPr lang="en" dirty="0">
                <a:solidFill>
                  <a:schemeClr val="dk1"/>
                </a:solidFill>
              </a:rPr>
              <a:t>Generate a flyer emphasizing that this is informative and non-partisan; a chance to meet a local person with foreign assistance experience.</a:t>
            </a:r>
            <a:endParaRPr sz="27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7A9C04-475F-7125-BBE2-42AD2137159E}"/>
              </a:ext>
            </a:extLst>
          </p:cNvPr>
          <p:cNvPicPr>
            <a:picLocks noChangeAspect="1"/>
          </p:cNvPicPr>
          <p:nvPr/>
        </p:nvPicPr>
        <p:blipFill>
          <a:blip r:embed="rId2"/>
          <a:stretch>
            <a:fillRect/>
          </a:stretch>
        </p:blipFill>
        <p:spPr>
          <a:xfrm>
            <a:off x="2584738" y="0"/>
            <a:ext cx="3974523" cy="5143500"/>
          </a:xfrm>
          <a:prstGeom prst="rect">
            <a:avLst/>
          </a:prstGeom>
        </p:spPr>
      </p:pic>
    </p:spTree>
    <p:extLst>
      <p:ext uri="{BB962C8B-B14F-4D97-AF65-F5344CB8AC3E}">
        <p14:creationId xmlns:p14="http://schemas.microsoft.com/office/powerpoint/2010/main" val="132430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a:extLst>
            <a:ext uri="{FF2B5EF4-FFF2-40B4-BE49-F238E27FC236}">
              <a16:creationId xmlns:a16="http://schemas.microsoft.com/office/drawing/2014/main" id="{E3B02532-C012-984A-8F7F-B8440650EA72}"/>
            </a:ext>
          </a:extLst>
        </p:cNvPr>
        <p:cNvGrpSpPr/>
        <p:nvPr/>
      </p:nvGrpSpPr>
      <p:grpSpPr>
        <a:xfrm>
          <a:off x="0" y="0"/>
          <a:ext cx="0" cy="0"/>
          <a:chOff x="0" y="0"/>
          <a:chExt cx="0" cy="0"/>
        </a:xfrm>
      </p:grpSpPr>
      <p:sp>
        <p:nvSpPr>
          <p:cNvPr id="115" name="Google Shape;115;p20">
            <a:extLst>
              <a:ext uri="{FF2B5EF4-FFF2-40B4-BE49-F238E27FC236}">
                <a16:creationId xmlns:a16="http://schemas.microsoft.com/office/drawing/2014/main" id="{96BB09CC-1A1C-EDB3-6380-EB9F7C3B0152}"/>
              </a:ext>
            </a:extLst>
          </p:cNvPr>
          <p:cNvSpPr/>
          <p:nvPr/>
        </p:nvSpPr>
        <p:spPr>
          <a:xfrm>
            <a:off x="0" y="263500"/>
            <a:ext cx="9144000" cy="989100"/>
          </a:xfrm>
          <a:prstGeom prst="rect">
            <a:avLst/>
          </a:prstGeom>
          <a:solidFill>
            <a:srgbClr val="BE08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6" name="Google Shape;116;p20" title="1.png">
            <a:extLst>
              <a:ext uri="{FF2B5EF4-FFF2-40B4-BE49-F238E27FC236}">
                <a16:creationId xmlns:a16="http://schemas.microsoft.com/office/drawing/2014/main" id="{83E090F0-A3A7-24BD-7B64-2B93343AB4E0}"/>
              </a:ext>
            </a:extLst>
          </p:cNvPr>
          <p:cNvPicPr preferRelativeResize="0"/>
          <p:nvPr/>
        </p:nvPicPr>
        <p:blipFill rotWithShape="1">
          <a:blip r:embed="rId3">
            <a:alphaModFix/>
          </a:blip>
          <a:srcRect l="4357" t="3815" r="3705" b="4027"/>
          <a:stretch/>
        </p:blipFill>
        <p:spPr>
          <a:xfrm>
            <a:off x="7578975" y="190150"/>
            <a:ext cx="1319275" cy="1322400"/>
          </a:xfrm>
          <a:prstGeom prst="rect">
            <a:avLst/>
          </a:prstGeom>
          <a:noFill/>
          <a:ln>
            <a:noFill/>
          </a:ln>
        </p:spPr>
      </p:pic>
      <p:sp>
        <p:nvSpPr>
          <p:cNvPr id="117" name="Google Shape;117;p20">
            <a:extLst>
              <a:ext uri="{FF2B5EF4-FFF2-40B4-BE49-F238E27FC236}">
                <a16:creationId xmlns:a16="http://schemas.microsoft.com/office/drawing/2014/main" id="{7B80FEDF-7C22-4954-2EB7-055AFDFEDBB7}"/>
              </a:ext>
            </a:extLst>
          </p:cNvPr>
          <p:cNvSpPr txBox="1"/>
          <p:nvPr/>
        </p:nvSpPr>
        <p:spPr>
          <a:xfrm>
            <a:off x="139050" y="419500"/>
            <a:ext cx="8865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chemeClr val="lt1"/>
                </a:solidFill>
                <a:latin typeface="Calibri"/>
                <a:ea typeface="Calibri"/>
                <a:cs typeface="Calibri"/>
                <a:sym typeface="Calibri"/>
              </a:rPr>
              <a:t>Meeting Content</a:t>
            </a:r>
            <a:endParaRPr sz="3200" b="1" dirty="0">
              <a:solidFill>
                <a:schemeClr val="lt1"/>
              </a:solidFill>
              <a:latin typeface="Calibri"/>
              <a:ea typeface="Calibri"/>
              <a:cs typeface="Calibri"/>
              <a:sym typeface="Calibri"/>
            </a:endParaRPr>
          </a:p>
        </p:txBody>
      </p:sp>
      <p:sp>
        <p:nvSpPr>
          <p:cNvPr id="118" name="Google Shape;118;p20">
            <a:extLst>
              <a:ext uri="{FF2B5EF4-FFF2-40B4-BE49-F238E27FC236}">
                <a16:creationId xmlns:a16="http://schemas.microsoft.com/office/drawing/2014/main" id="{0C3824EF-DA39-3C7B-A043-BDD961C7F818}"/>
              </a:ext>
            </a:extLst>
          </p:cNvPr>
          <p:cNvSpPr txBox="1"/>
          <p:nvPr/>
        </p:nvSpPr>
        <p:spPr>
          <a:xfrm>
            <a:off x="255600" y="1318800"/>
            <a:ext cx="8888400" cy="2573751"/>
          </a:xfrm>
          <a:prstGeom prst="rect">
            <a:avLst/>
          </a:prstGeom>
          <a:noFill/>
          <a:ln>
            <a:noFill/>
          </a:ln>
        </p:spPr>
        <p:txBody>
          <a:bodyPr spcFirstLastPara="1" wrap="square" lIns="91425" tIns="91425" rIns="91425" bIns="91425" anchor="t" anchorCtr="0">
            <a:spAutoFit/>
          </a:bodyPr>
          <a:lstStyle/>
          <a:p>
            <a:pPr marL="914400" lvl="1" indent="-342900" algn="l" rtl="0">
              <a:lnSpc>
                <a:spcPct val="115000"/>
              </a:lnSpc>
              <a:spcBef>
                <a:spcPts val="0"/>
              </a:spcBef>
              <a:spcAft>
                <a:spcPts val="0"/>
              </a:spcAft>
              <a:buClr>
                <a:schemeClr val="dk1"/>
              </a:buClr>
              <a:buSzPts val="1800"/>
              <a:buChar char="○"/>
            </a:pPr>
            <a:endParaRPr lang="en" sz="15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500" dirty="0">
                <a:solidFill>
                  <a:schemeClr val="dk1"/>
                </a:solidFill>
              </a:rPr>
              <a:t>Introduce yourself and your career in foreign assistance in detail, emphasizing the reasons for your choice of career.</a:t>
            </a:r>
            <a:endParaRPr sz="15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500" dirty="0">
                <a:solidFill>
                  <a:schemeClr val="dk1"/>
                </a:solidFill>
              </a:rPr>
              <a:t>Focus on what foreign assistance can do in the future, building on past successes. Mention various areas in which USAID worked but focus on stories and statistics from your own area of work, particularly activities you observed or were involved in.</a:t>
            </a:r>
          </a:p>
          <a:p>
            <a:pPr marL="914400" lvl="1" indent="-342900">
              <a:lnSpc>
                <a:spcPct val="115000"/>
              </a:lnSpc>
              <a:buClr>
                <a:schemeClr val="dk1"/>
              </a:buClr>
              <a:buSzPts val="1800"/>
              <a:buFont typeface="Arial"/>
              <a:buChar char="○"/>
            </a:pPr>
            <a:r>
              <a:rPr lang="en-US" sz="1500" dirty="0">
                <a:solidFill>
                  <a:schemeClr val="dk1"/>
                </a:solidFill>
              </a:rPr>
              <a:t>In your initial presentation avoid raising past misperceptions and the closure of USAID, as this fuels disputes over facts.</a:t>
            </a:r>
          </a:p>
          <a:p>
            <a:pPr marL="914400" lvl="1" indent="-342900" algn="l" rtl="0">
              <a:lnSpc>
                <a:spcPct val="115000"/>
              </a:lnSpc>
              <a:spcBef>
                <a:spcPts val="0"/>
              </a:spcBef>
              <a:spcAft>
                <a:spcPts val="0"/>
              </a:spcAft>
              <a:buClr>
                <a:schemeClr val="dk1"/>
              </a:buClr>
              <a:buSzPts val="1800"/>
              <a:buChar char="○"/>
            </a:pPr>
            <a:endParaRPr sz="1500" dirty="0">
              <a:solidFill>
                <a:schemeClr val="dk1"/>
              </a:solidFill>
            </a:endParaRPr>
          </a:p>
        </p:txBody>
      </p:sp>
    </p:spTree>
    <p:extLst>
      <p:ext uri="{BB962C8B-B14F-4D97-AF65-F5344CB8AC3E}">
        <p14:creationId xmlns:p14="http://schemas.microsoft.com/office/powerpoint/2010/main" val="146794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p:nvPr/>
        </p:nvSpPr>
        <p:spPr>
          <a:xfrm>
            <a:off x="0" y="263500"/>
            <a:ext cx="9144000" cy="989100"/>
          </a:xfrm>
          <a:prstGeom prst="rect">
            <a:avLst/>
          </a:prstGeom>
          <a:solidFill>
            <a:srgbClr val="BE08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6" name="Google Shape;116;p20" title="1.png"/>
          <p:cNvPicPr preferRelativeResize="0"/>
          <p:nvPr/>
        </p:nvPicPr>
        <p:blipFill rotWithShape="1">
          <a:blip r:embed="rId3">
            <a:alphaModFix/>
          </a:blip>
          <a:srcRect l="4357" t="3815" r="3705" b="4027"/>
          <a:stretch/>
        </p:blipFill>
        <p:spPr>
          <a:xfrm>
            <a:off x="7578975" y="190150"/>
            <a:ext cx="1319275" cy="1322400"/>
          </a:xfrm>
          <a:prstGeom prst="rect">
            <a:avLst/>
          </a:prstGeom>
          <a:noFill/>
          <a:ln>
            <a:noFill/>
          </a:ln>
        </p:spPr>
      </p:pic>
      <p:sp>
        <p:nvSpPr>
          <p:cNvPr id="117" name="Google Shape;117;p20"/>
          <p:cNvSpPr txBox="1"/>
          <p:nvPr/>
        </p:nvSpPr>
        <p:spPr>
          <a:xfrm>
            <a:off x="139050" y="419500"/>
            <a:ext cx="8865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chemeClr val="lt1"/>
                </a:solidFill>
                <a:latin typeface="Calibri"/>
                <a:ea typeface="Calibri"/>
                <a:cs typeface="Calibri"/>
                <a:sym typeface="Calibri"/>
              </a:rPr>
              <a:t>Meeting Best Practices</a:t>
            </a:r>
            <a:endParaRPr sz="3200" b="1" dirty="0">
              <a:solidFill>
                <a:schemeClr val="lt1"/>
              </a:solidFill>
              <a:latin typeface="Calibri"/>
              <a:ea typeface="Calibri"/>
              <a:cs typeface="Calibri"/>
              <a:sym typeface="Calibri"/>
            </a:endParaRPr>
          </a:p>
        </p:txBody>
      </p:sp>
      <p:sp>
        <p:nvSpPr>
          <p:cNvPr id="118" name="Google Shape;118;p20"/>
          <p:cNvSpPr txBox="1"/>
          <p:nvPr/>
        </p:nvSpPr>
        <p:spPr>
          <a:xfrm>
            <a:off x="255600" y="1318800"/>
            <a:ext cx="8888400" cy="2123628"/>
          </a:xfrm>
          <a:prstGeom prst="rect">
            <a:avLst/>
          </a:prstGeom>
          <a:noFill/>
          <a:ln>
            <a:noFill/>
          </a:ln>
        </p:spPr>
        <p:txBody>
          <a:bodyPr spcFirstLastPara="1" wrap="square" lIns="91425" tIns="91425" rIns="91425" bIns="91425" anchor="t" anchorCtr="0">
            <a:spAutoFit/>
          </a:bodyPr>
          <a:lstStyle/>
          <a:p>
            <a:pPr marL="285750" lvl="1" indent="-285750">
              <a:buFont typeface="Arial" panose="020B0604020202020204" pitchFamily="34" charset="0"/>
              <a:buChar char="•"/>
            </a:pPr>
            <a:r>
              <a:rPr lang="en-US" dirty="0"/>
              <a:t>Be upbeat and positive, even enthusiastic.</a:t>
            </a:r>
          </a:p>
          <a:p>
            <a:pPr marL="285750" lvl="1" indent="-285750">
              <a:buFont typeface="Arial" panose="020B0604020202020204" pitchFamily="34" charset="0"/>
              <a:buChar char="•"/>
            </a:pPr>
            <a:r>
              <a:rPr lang="en-US" dirty="0"/>
              <a:t>Focus on the future and not the past or present, except to talk about positive achievements.</a:t>
            </a:r>
          </a:p>
          <a:p>
            <a:pPr marL="285750" lvl="1" indent="-285750">
              <a:buFont typeface="Arial" panose="020B0604020202020204" pitchFamily="34" charset="0"/>
              <a:buChar char="•"/>
            </a:pPr>
            <a:r>
              <a:rPr lang="en-US" dirty="0"/>
              <a:t>Lean into achievements that demonstrate that we were making progress Draw on personal stories and stories about real people.</a:t>
            </a:r>
          </a:p>
          <a:p>
            <a:pPr marL="285750" lvl="1" indent="-285750">
              <a:buFont typeface="Arial" panose="020B0604020202020204" pitchFamily="34" charset="0"/>
              <a:buChar char="•"/>
            </a:pPr>
            <a:r>
              <a:rPr lang="en-US" dirty="0"/>
              <a:t>Acknowledge that USAID needed improvement</a:t>
            </a:r>
          </a:p>
          <a:p>
            <a:pPr marL="285750" lvl="1" indent="-285750">
              <a:buFont typeface="Arial" panose="020B0604020202020204" pitchFamily="34" charset="0"/>
              <a:buChar char="•"/>
            </a:pPr>
            <a:r>
              <a:rPr lang="en-US" dirty="0">
                <a:solidFill>
                  <a:schemeClr val="dk1"/>
                </a:solidFill>
              </a:rPr>
              <a:t>Acknowledge the need for improvement in how foreign assistance is done but emphasize that reform rather than demolition is more appropriate.</a:t>
            </a:r>
            <a:endParaRPr lang="en-US" sz="2400" dirty="0">
              <a:solidFill>
                <a:schemeClr val="dk1"/>
              </a:solidFill>
              <a:latin typeface="Calibri"/>
              <a:cs typeface="Calibri"/>
              <a:sym typeface="Calibri"/>
            </a:endParaRPr>
          </a:p>
          <a:p>
            <a:pPr marL="285750" lvl="1" indent="-285750">
              <a:buFont typeface="Arial" panose="020B0604020202020204" pitchFamily="34" charset="0"/>
              <a:buChar char="•"/>
            </a:pPr>
            <a:r>
              <a:rPr lang="en-US" dirty="0"/>
              <a:t>Use metaphors.</a:t>
            </a:r>
          </a:p>
          <a:p>
            <a:pPr marL="285750" lvl="1" indent="-285750">
              <a:buFont typeface="Arial" panose="020B0604020202020204" pitchFamily="34" charset="0"/>
              <a:buChar char="•"/>
            </a:pPr>
            <a:r>
              <a:rPr lang="en-US" dirty="0">
                <a:solidFill>
                  <a:schemeClr val="dk1"/>
                </a:solidFill>
              </a:rPr>
              <a:t>Avoid criticizing any person or group or actions. Be respectful.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p:nvPr/>
        </p:nvSpPr>
        <p:spPr>
          <a:xfrm>
            <a:off x="0" y="263500"/>
            <a:ext cx="9144000" cy="989100"/>
          </a:xfrm>
          <a:prstGeom prst="rect">
            <a:avLst/>
          </a:prstGeom>
          <a:solidFill>
            <a:srgbClr val="BE08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4" name="Google Shape;124;p21" title="1.png"/>
          <p:cNvPicPr preferRelativeResize="0"/>
          <p:nvPr/>
        </p:nvPicPr>
        <p:blipFill rotWithShape="1">
          <a:blip r:embed="rId3">
            <a:alphaModFix/>
          </a:blip>
          <a:srcRect l="4357" t="3815" r="3705" b="4027"/>
          <a:stretch/>
        </p:blipFill>
        <p:spPr>
          <a:xfrm>
            <a:off x="7578975" y="190150"/>
            <a:ext cx="1319275" cy="1322400"/>
          </a:xfrm>
          <a:prstGeom prst="rect">
            <a:avLst/>
          </a:prstGeom>
          <a:noFill/>
          <a:ln>
            <a:noFill/>
          </a:ln>
        </p:spPr>
      </p:pic>
      <p:sp>
        <p:nvSpPr>
          <p:cNvPr id="125" name="Google Shape;125;p21"/>
          <p:cNvSpPr txBox="1"/>
          <p:nvPr/>
        </p:nvSpPr>
        <p:spPr>
          <a:xfrm>
            <a:off x="139050" y="419500"/>
            <a:ext cx="88659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chemeClr val="lt1"/>
                </a:solidFill>
                <a:latin typeface="Calibri"/>
                <a:ea typeface="Calibri"/>
                <a:cs typeface="Calibri"/>
                <a:sym typeface="Calibri"/>
              </a:rPr>
              <a:t>After the presentation</a:t>
            </a:r>
            <a:endParaRPr sz="3200" b="1" dirty="0">
              <a:solidFill>
                <a:schemeClr val="lt1"/>
              </a:solidFill>
              <a:latin typeface="Calibri"/>
              <a:ea typeface="Calibri"/>
              <a:cs typeface="Calibri"/>
              <a:sym typeface="Calibri"/>
            </a:endParaRPr>
          </a:p>
        </p:txBody>
      </p:sp>
      <p:pic>
        <p:nvPicPr>
          <p:cNvPr id="126" name="Google Shape;126;p21"/>
          <p:cNvPicPr preferRelativeResize="0"/>
          <p:nvPr/>
        </p:nvPicPr>
        <p:blipFill>
          <a:blip r:embed="rId4">
            <a:alphaModFix/>
          </a:blip>
          <a:stretch>
            <a:fillRect/>
          </a:stretch>
        </p:blipFill>
        <p:spPr>
          <a:xfrm>
            <a:off x="2652700" y="3572925"/>
            <a:ext cx="3838602" cy="1744976"/>
          </a:xfrm>
          <a:prstGeom prst="rect">
            <a:avLst/>
          </a:prstGeom>
          <a:noFill/>
          <a:ln>
            <a:noFill/>
          </a:ln>
        </p:spPr>
      </p:pic>
      <p:sp>
        <p:nvSpPr>
          <p:cNvPr id="127" name="Google Shape;127;p21"/>
          <p:cNvSpPr txBox="1"/>
          <p:nvPr/>
        </p:nvSpPr>
        <p:spPr>
          <a:xfrm flipH="1">
            <a:off x="127800" y="1343875"/>
            <a:ext cx="8888400" cy="2697631"/>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Char char="●"/>
            </a:pPr>
            <a:r>
              <a:rPr lang="en-US" sz="2000" b="1" dirty="0">
                <a:solidFill>
                  <a:schemeClr val="dk1"/>
                </a:solidFill>
              </a:rPr>
              <a:t>Leave plenty of time for questions</a:t>
            </a:r>
            <a:endParaRPr sz="2000" b="1" dirty="0">
              <a:solidFill>
                <a:schemeClr val="dk1"/>
              </a:solidFill>
            </a:endParaRPr>
          </a:p>
          <a:p>
            <a:pPr marL="914400" lvl="1" indent="-336550" algn="l" rtl="0">
              <a:lnSpc>
                <a:spcPct val="115000"/>
              </a:lnSpc>
              <a:spcBef>
                <a:spcPts val="0"/>
              </a:spcBef>
              <a:spcAft>
                <a:spcPts val="0"/>
              </a:spcAft>
              <a:buClr>
                <a:schemeClr val="dk1"/>
              </a:buClr>
              <a:buSzPts val="1700"/>
              <a:buChar char="○"/>
            </a:pPr>
            <a:r>
              <a:rPr lang="en" sz="1700" dirty="0">
                <a:solidFill>
                  <a:schemeClr val="dk1"/>
                </a:solidFill>
              </a:rPr>
              <a:t>Counter misinformation when it is raised.</a:t>
            </a:r>
            <a:endParaRPr sz="1700" dirty="0">
              <a:solidFill>
                <a:schemeClr val="dk1"/>
              </a:solidFill>
            </a:endParaRPr>
          </a:p>
          <a:p>
            <a:pPr marL="914400" lvl="1" indent="-336550" algn="l" rtl="0">
              <a:lnSpc>
                <a:spcPct val="115000"/>
              </a:lnSpc>
              <a:spcBef>
                <a:spcPts val="0"/>
              </a:spcBef>
              <a:spcAft>
                <a:spcPts val="0"/>
              </a:spcAft>
              <a:buClr>
                <a:schemeClr val="dk1"/>
              </a:buClr>
              <a:buSzPts val="1700"/>
              <a:buChar char="○"/>
            </a:pPr>
            <a:r>
              <a:rPr lang="en" sz="1700" dirty="0">
                <a:solidFill>
                  <a:schemeClr val="dk1"/>
                </a:solidFill>
              </a:rPr>
              <a:t>Avoid statements of ‘that is wrong’ but instead say ‘this is what has been reported/this is what I have observed.’</a:t>
            </a:r>
            <a:endParaRPr sz="1700" dirty="0">
              <a:solidFill>
                <a:schemeClr val="dk1"/>
              </a:solidFill>
            </a:endParaRPr>
          </a:p>
          <a:p>
            <a:pPr marL="914400" lvl="1" indent="-336550" algn="l" rtl="0">
              <a:lnSpc>
                <a:spcPct val="115000"/>
              </a:lnSpc>
              <a:spcBef>
                <a:spcPts val="0"/>
              </a:spcBef>
              <a:spcAft>
                <a:spcPts val="0"/>
              </a:spcAft>
              <a:buClr>
                <a:schemeClr val="dk1"/>
              </a:buClr>
              <a:buSzPts val="1700"/>
              <a:buChar char="○"/>
            </a:pPr>
            <a:r>
              <a:rPr lang="en" sz="1700" dirty="0">
                <a:solidFill>
                  <a:schemeClr val="dk1"/>
                </a:solidFill>
              </a:rPr>
              <a:t>Avoid telling people to change their mind or think in a certain way. Instead frame the conversation as your own observations and that of colleagues, to inform respondents’ thinking.</a:t>
            </a:r>
          </a:p>
          <a:p>
            <a:pPr marL="914400" lvl="3" indent="-336550">
              <a:lnSpc>
                <a:spcPct val="115000"/>
              </a:lnSpc>
              <a:buClr>
                <a:schemeClr val="dk1"/>
              </a:buClr>
              <a:buSzPts val="1700"/>
              <a:buChar char="○"/>
            </a:pPr>
            <a:r>
              <a:rPr lang="en" sz="2000" b="1" dirty="0">
                <a:solidFill>
                  <a:schemeClr val="dk1"/>
                </a:solidFill>
              </a:rPr>
              <a:t>Make asks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OTH">
  <a:themeElements>
    <a:clrScheme name="Custom 2">
      <a:dk1>
        <a:srgbClr val="002F6C"/>
      </a:dk1>
      <a:lt1>
        <a:srgbClr val="FFFFFF"/>
      </a:lt1>
      <a:dk2>
        <a:srgbClr val="7B8479"/>
      </a:dk2>
      <a:lt2>
        <a:srgbClr val="FCFDF6"/>
      </a:lt2>
      <a:accent1>
        <a:srgbClr val="002F6C"/>
      </a:accent1>
      <a:accent2>
        <a:srgbClr val="000000"/>
      </a:accent2>
      <a:accent3>
        <a:srgbClr val="B2B1AE"/>
      </a:accent3>
      <a:accent4>
        <a:srgbClr val="53696C"/>
      </a:accent4>
      <a:accent5>
        <a:srgbClr val="A88878"/>
      </a:accent5>
      <a:accent6>
        <a:srgbClr val="827E7C"/>
      </a:accent6>
      <a:hlink>
        <a:srgbClr val="8A695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10112</TotalTime>
  <Words>1443</Words>
  <Application>Microsoft Macintosh PowerPoint</Application>
  <PresentationFormat>On-screen Show (16:9)</PresentationFormat>
  <Paragraphs>135</Paragraphs>
  <Slides>19</Slides>
  <Notes>18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Aptos</vt:lpstr>
      <vt:lpstr>Arial</vt:lpstr>
      <vt:lpstr>Calibri</vt:lpstr>
      <vt:lpstr>DM Sans</vt:lpstr>
      <vt:lpstr>Trebuchet MS</vt:lpstr>
      <vt:lpstr>Simple Light</vt:lpstr>
      <vt:lpstr>AOTH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Martha Van Lieshout</dc:creator>
  <cp:lastModifiedBy>Chris Milligan</cp:lastModifiedBy>
  <cp:revision>3</cp:revision>
  <dcterms:modified xsi:type="dcterms:W3CDTF">2026-04-07T20:55:35Z</dcterms:modified>
</cp:coreProperties>
</file>