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hnC6CVI4EJE9VLGrsMXi+DFt0Y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8"/>
  </p:normalViewPr>
  <p:slideViewPr>
    <p:cSldViewPr snapToGrid="0">
      <p:cViewPr varScale="1">
        <p:scale>
          <a:sx n="119" d="100"/>
          <a:sy n="119" d="100"/>
        </p:scale>
        <p:origin x="163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International assistance makes America stronger at home and abroad, ensuring we remain a global superpower to outcompete rivals like China, prevent threats from reaching our shores, and strengthen our economy. </a:t>
            </a:r>
            <a:endParaRPr/>
          </a:p>
        </p:txBody>
      </p:sp>
      <p:sp>
        <p:nvSpPr>
          <p:cNvPr id="163" name="Google Shape;1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International assistance produces results. Through foreign aid, the United States can have an impact on global issues.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Since 1990, U.S. international assistance has helped lift close to a billion people out of extreme poverty.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Clr>
                <a:schemeClr val="dk1"/>
              </a:buClr>
              <a:buSzPts val="1100"/>
              <a:buFont typeface="Arial"/>
              <a:buNone/>
            </a:pPr>
            <a:r>
              <a:rPr lang="en-US" sz="1400"/>
              <a:t>For example, U.S. assistance has helped alleviate the devastating effects of malaria, a leading cause of childhood death worldwide, averting 2.2 billion cases of malaria and 12.7 million malaria deaths. </a:t>
            </a:r>
            <a:endParaRPr sz="1400"/>
          </a:p>
          <a:p>
            <a:pPr marL="0" lvl="0" indent="0" algn="l" rtl="0">
              <a:lnSpc>
                <a:spcPct val="100000"/>
              </a:lnSpc>
              <a:spcBef>
                <a:spcPts val="0"/>
              </a:spcBef>
              <a:spcAft>
                <a:spcPts val="0"/>
              </a:spcAft>
              <a:buClr>
                <a:schemeClr val="dk1"/>
              </a:buClr>
              <a:buSzPts val="1100"/>
              <a:buFont typeface="Arial"/>
              <a:buNone/>
            </a:pPr>
            <a:r>
              <a:rPr lang="en-US" sz="1400"/>
              <a:t>America’s HIV/AIDs programs, launched by President Bush, have helped save over 25 million lives. </a:t>
            </a:r>
            <a:endParaRPr/>
          </a:p>
          <a:p>
            <a:pPr marL="0" lvl="0" indent="0" algn="l" rtl="0">
              <a:lnSpc>
                <a:spcPct val="100000"/>
              </a:lnSpc>
              <a:spcBef>
                <a:spcPts val="0"/>
              </a:spcBef>
              <a:spcAft>
                <a:spcPts val="0"/>
              </a:spcAft>
              <a:buClr>
                <a:schemeClr val="dk1"/>
              </a:buClr>
              <a:buSzPts val="1100"/>
              <a:buFont typeface="Arial"/>
              <a:buNone/>
            </a:pPr>
            <a:endParaRPr sz="1400"/>
          </a:p>
          <a:p>
            <a:pPr marL="0" lvl="0" indent="0" algn="l" rtl="0">
              <a:lnSpc>
                <a:spcPct val="100000"/>
              </a:lnSpc>
              <a:spcBef>
                <a:spcPts val="0"/>
              </a:spcBef>
              <a:spcAft>
                <a:spcPts val="0"/>
              </a:spcAft>
              <a:buClr>
                <a:schemeClr val="dk1"/>
              </a:buClr>
              <a:buSzPts val="1100"/>
              <a:buFont typeface="Arial"/>
              <a:buNone/>
            </a:pPr>
            <a:r>
              <a:rPr lang="en-US" sz="1400"/>
              <a:t>Additional Examples to chose from:</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Key Statistical Impacts (with sources)</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25+ million lives saved from HIV/AIDS</a:t>
            </a:r>
            <a:r>
              <a:rPr lang="en-US" sz="1200" b="0" i="0" u="none" strike="noStrike" cap="none">
                <a:solidFill>
                  <a:schemeClr val="dk1"/>
                </a:solidFill>
                <a:latin typeface="Arial"/>
                <a:ea typeface="Arial"/>
                <a:cs typeface="Arial"/>
                <a:sym typeface="Arial"/>
              </a:rPr>
              <a:t> since 2003 through the President’s Emergency Plan for AIDS Relief (</a:t>
            </a:r>
            <a:r>
              <a:rPr lang="en-US" sz="1200" b="1" i="0" u="none" strike="noStrike" cap="none">
                <a:solidFill>
                  <a:schemeClr val="dk1"/>
                </a:solidFill>
                <a:latin typeface="Arial"/>
                <a:ea typeface="Arial"/>
                <a:cs typeface="Arial"/>
                <a:sym typeface="Arial"/>
              </a:rPr>
              <a:t>PEPFAR</a:t>
            </a:r>
            <a:r>
              <a:rPr lang="en-US" sz="1200" b="0" i="0" u="none" strike="noStrike" cap="none">
                <a:solidFill>
                  <a:schemeClr val="dk1"/>
                </a:solidFill>
                <a:latin typeface="Arial"/>
                <a:ea typeface="Arial"/>
                <a:cs typeface="Arial"/>
                <a:sym typeface="Arial"/>
              </a:rPr>
              <a:t>).</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U.S. Department of State, PEPFAR Annual Reports)</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20+ million people</a:t>
            </a:r>
            <a:r>
              <a:rPr lang="en-US" sz="1200" b="0" i="0" u="none" strike="noStrike" cap="none">
                <a:solidFill>
                  <a:schemeClr val="dk1"/>
                </a:solidFill>
                <a:latin typeface="Arial"/>
                <a:ea typeface="Arial"/>
                <a:cs typeface="Arial"/>
                <a:sym typeface="Arial"/>
              </a:rPr>
              <a:t> currently receiving life-saving HIV treatment supported by U.S. programs.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PEPFAR 2023–2024 Data)</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5.5 million babies born HIV-free</a:t>
            </a:r>
            <a:r>
              <a:rPr lang="en-US" sz="1200" b="0" i="0" u="none" strike="noStrike" cap="none">
                <a:solidFill>
                  <a:schemeClr val="dk1"/>
                </a:solidFill>
                <a:latin typeface="Arial"/>
                <a:ea typeface="Arial"/>
                <a:cs typeface="Arial"/>
                <a:sym typeface="Arial"/>
              </a:rPr>
              <a:t> to HIV-positive mothers in PEPFAR countries.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PEPFAR Impact Reports)</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Global malaria deaths reduced by ~36% since 2000</a:t>
            </a:r>
            <a:r>
              <a:rPr lang="en-US" sz="1200" b="0" i="0" u="none" strike="noStrike" cap="none">
                <a:solidFill>
                  <a:schemeClr val="dk1"/>
                </a:solidFill>
                <a:latin typeface="Arial"/>
                <a:ea typeface="Arial"/>
                <a:cs typeface="Arial"/>
                <a:sym typeface="Arial"/>
              </a:rPr>
              <a:t>, with the U.S. as the largest donor to malaria control efforts.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World Health Organization, World Malaria Report)</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Child mortality cut by over 50% globally since 1990</a:t>
            </a:r>
            <a:r>
              <a:rPr lang="en-US" sz="1200" b="0" i="0" u="none" strike="noStrike" cap="none">
                <a:solidFill>
                  <a:schemeClr val="dk1"/>
                </a:solidFill>
                <a:latin typeface="Arial"/>
                <a:ea typeface="Arial"/>
                <a:cs typeface="Arial"/>
                <a:sym typeface="Arial"/>
              </a:rPr>
              <a:t>, driven largely by U.S.-funded vaccines, nutrition, and maternal health programs.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UNICEF / WHO / World Bank Joint Estimates)</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Over 60 million people gained access to clean drinking water</a:t>
            </a:r>
            <a:r>
              <a:rPr lang="en-US" sz="1200" b="0" i="0" u="none" strike="noStrike" cap="none">
                <a:solidFill>
                  <a:schemeClr val="dk1"/>
                </a:solidFill>
                <a:latin typeface="Arial"/>
                <a:ea typeface="Arial"/>
                <a:cs typeface="Arial"/>
                <a:sym typeface="Arial"/>
              </a:rPr>
              <a:t> and </a:t>
            </a:r>
            <a:r>
              <a:rPr lang="en-US" sz="1200" b="1" i="0" u="none" strike="noStrike" cap="none">
                <a:solidFill>
                  <a:schemeClr val="dk1"/>
                </a:solidFill>
                <a:latin typeface="Arial"/>
                <a:ea typeface="Arial"/>
                <a:cs typeface="Arial"/>
                <a:sym typeface="Arial"/>
              </a:rPr>
              <a:t>40+ million to sanitation</a:t>
            </a:r>
            <a:r>
              <a:rPr lang="en-US" sz="1200" b="0" i="0" u="none" strike="noStrike" cap="none">
                <a:solidFill>
                  <a:schemeClr val="dk1"/>
                </a:solidFill>
                <a:latin typeface="Arial"/>
                <a:ea typeface="Arial"/>
                <a:cs typeface="Arial"/>
                <a:sym typeface="Arial"/>
              </a:rPr>
              <a:t> through U.S. assistance since 2008.</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USAID Water &amp; Development Reports)</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23 million people lifted out of poverty</a:t>
            </a:r>
            <a:r>
              <a:rPr lang="en-US" sz="1200" b="0" i="0" u="none" strike="noStrike" cap="none">
                <a:solidFill>
                  <a:schemeClr val="dk1"/>
                </a:solidFill>
                <a:latin typeface="Arial"/>
                <a:ea typeface="Arial"/>
                <a:cs typeface="Arial"/>
                <a:sym typeface="Arial"/>
              </a:rPr>
              <a:t> and </a:t>
            </a:r>
            <a:r>
              <a:rPr lang="en-US" sz="1200" b="1" i="0" u="none" strike="noStrike" cap="none">
                <a:solidFill>
                  <a:schemeClr val="dk1"/>
                </a:solidFill>
                <a:latin typeface="Arial"/>
                <a:ea typeface="Arial"/>
                <a:cs typeface="Arial"/>
                <a:sym typeface="Arial"/>
              </a:rPr>
              <a:t>3+ million children protected from stunting</a:t>
            </a:r>
            <a:r>
              <a:rPr lang="en-US" sz="1200" b="0" i="0" u="none" strike="noStrike" cap="none">
                <a:solidFill>
                  <a:schemeClr val="dk1"/>
                </a:solidFill>
                <a:latin typeface="Arial"/>
                <a:ea typeface="Arial"/>
                <a:cs typeface="Arial"/>
                <a:sym typeface="Arial"/>
              </a:rPr>
              <a:t> through Feed the Future food security programs.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USAID Feed the Future Results Framework)</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100+ million children supported with basic education</a:t>
            </a:r>
            <a:r>
              <a:rPr lang="en-US" sz="1200" b="0" i="0" u="none" strike="noStrike" cap="none">
                <a:solidFill>
                  <a:schemeClr val="dk1"/>
                </a:solidFill>
                <a:latin typeface="Arial"/>
                <a:ea typeface="Arial"/>
                <a:cs typeface="Arial"/>
                <a:sym typeface="Arial"/>
              </a:rPr>
              <a:t> (school access, teacher training, and learning materials).</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USAID Education Strategy Reports)</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U.S. humanitarian assistance reaches </a:t>
            </a:r>
            <a:r>
              <a:rPr lang="en-US" sz="1200" b="1" i="0" u="none" strike="noStrike" cap="none">
                <a:solidFill>
                  <a:schemeClr val="dk1"/>
                </a:solidFill>
                <a:latin typeface="Arial"/>
                <a:ea typeface="Arial"/>
                <a:cs typeface="Arial"/>
                <a:sym typeface="Arial"/>
              </a:rPr>
              <a:t>over 100 million people annually</a:t>
            </a:r>
            <a:r>
              <a:rPr lang="en-US" sz="1200" b="0" i="0" u="none" strike="noStrike" cap="none">
                <a:solidFill>
                  <a:schemeClr val="dk1"/>
                </a:solidFill>
                <a:latin typeface="Arial"/>
                <a:ea typeface="Arial"/>
                <a:cs typeface="Arial"/>
                <a:sym typeface="Arial"/>
              </a:rPr>
              <a:t> with food, shelter, and emergency medical care.</a:t>
            </a:r>
            <a:br>
              <a:rPr lang="en-US" sz="1200" b="0" i="0" u="none" strike="noStrike" cap="none">
                <a:solidFill>
                  <a:schemeClr val="dk1"/>
                </a:solidFill>
                <a:latin typeface="Arial"/>
                <a:ea typeface="Arial"/>
                <a:cs typeface="Arial"/>
                <a:sym typeface="Arial"/>
              </a:rPr>
            </a:br>
            <a:r>
              <a:rPr lang="en-US" sz="1200" b="0" i="1" u="none" strike="noStrike" cap="none">
                <a:solidFill>
                  <a:schemeClr val="dk1"/>
                </a:solidFill>
                <a:latin typeface="Arial"/>
                <a:ea typeface="Arial"/>
                <a:cs typeface="Arial"/>
                <a:sym typeface="Arial"/>
              </a:rPr>
              <a:t>(Source: U.S. Office of Foreign Disaster Assistance / UN OCHA)</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br>
              <a:rPr lang="en-US"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br>
              <a:rPr lang="en-US"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br>
              <a:rPr lang="en-US" sz="1400"/>
            </a:b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p:txBody>
      </p:sp>
      <p:sp>
        <p:nvSpPr>
          <p:cNvPr id="173" name="Google Shape;1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U.S. assistance created rapid responses to multiple deadly disease outbreaks around the world, including Ebola, Mpox, and the Marburg virus, helping to contain them and minimize their threat to American lives.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In the Northern Triangle–and area in Central America of significant migration to the United States, U.S. international assistance programs helped reduce migration rates by up to 68% in targeted communities. This includes programs to combat gang activity and violence and create jobs to that people can stay home.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Clr>
                <a:schemeClr val="dk1"/>
              </a:buClr>
              <a:buSzPts val="3200"/>
              <a:buFont typeface="Arial"/>
              <a:buNone/>
            </a:pPr>
            <a:r>
              <a:rPr lang="en-US" sz="1400">
                <a:latin typeface="Calibri"/>
                <a:ea typeface="Calibri"/>
                <a:cs typeface="Calibri"/>
                <a:sym typeface="Calibri"/>
              </a:rPr>
              <a:t>Moved Countries from Instability to Strategic U.S. Partners</a:t>
            </a:r>
            <a:endParaRPr sz="1400">
              <a:latin typeface="Calibri"/>
              <a:ea typeface="Calibri"/>
              <a:cs typeface="Calibri"/>
              <a:sym typeface="Calibri"/>
            </a:endParaRPr>
          </a:p>
          <a:p>
            <a:pPr marL="0" lvl="0" indent="0" algn="l" rtl="0">
              <a:lnSpc>
                <a:spcPct val="100000"/>
              </a:lnSpc>
              <a:spcBef>
                <a:spcPts val="0"/>
              </a:spcBef>
              <a:spcAft>
                <a:spcPts val="0"/>
              </a:spcAft>
              <a:buClr>
                <a:schemeClr val="dk1"/>
              </a:buClr>
              <a:buSzPts val="3200"/>
              <a:buFont typeface="Arial"/>
              <a:buNone/>
            </a:pPr>
            <a:r>
              <a:rPr lang="en-US" sz="1400">
                <a:latin typeface="Calibri"/>
                <a:ea typeface="Calibri"/>
                <a:cs typeface="Calibri"/>
                <a:sym typeface="Calibri"/>
              </a:rPr>
              <a:t>examples include</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South Korea</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Taiwan</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Indonesia</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Vietnam</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Colombia</a:t>
            </a:r>
            <a:endParaRPr sz="1400">
              <a:latin typeface="Calibri"/>
              <a:ea typeface="Calibri"/>
              <a:cs typeface="Calibri"/>
              <a:sym typeface="Calibri"/>
            </a:endParaRPr>
          </a:p>
          <a:p>
            <a:pPr marL="342900" lvl="0" indent="-228600" algn="l" rtl="0">
              <a:lnSpc>
                <a:spcPct val="100000"/>
              </a:lnSpc>
              <a:spcBef>
                <a:spcPts val="640"/>
              </a:spcBef>
              <a:spcAft>
                <a:spcPts val="0"/>
              </a:spcAft>
              <a:buClr>
                <a:schemeClr val="dk1"/>
              </a:buClr>
              <a:buSzPts val="1400"/>
              <a:buChar char="•"/>
            </a:pPr>
            <a:r>
              <a:rPr lang="en-US" sz="1400">
                <a:latin typeface="Calibri"/>
                <a:ea typeface="Calibri"/>
                <a:cs typeface="Calibri"/>
                <a:sym typeface="Calibri"/>
              </a:rPr>
              <a:t>Poland</a:t>
            </a:r>
            <a:endParaRPr sz="14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2" name="Google Shape;18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than 50% of U.S. exports now go to the development world.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95% of the world’s consumers live outside of the United States.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Two Thirds of the growth in U.S. exports occurred in USAID partner countries.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Assistance programs open investment opportunities in emerging markets for America companies.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Rust &amp; Swine Flu examples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Preventing wheat rust from coming to American is one of USAID's greatest contributions to U.S. agriculture. A new and virulent strain of wheat stem rust first appeared in Africa, although the disease that was assumed to have been eliminated 50 years.  The new strain could have potentially wiped out American wheat yields. Famine across the Middle East and South Asia was a real possibility.</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USAID funded CIMMYT to work with USDA's cereal disease lab in Minnesota to identify the new pathogen. Before the new strain could spread, USAID and CGIAR/CIMMYT worked to replace wheats grown across South Asia (India, Nepal, Pakistan, Bangladesh) with new resistant varieties.  The same resistance genes were provided to U.S. researchers similar deployment of resistance was made in the United States.  </a:t>
            </a:r>
            <a:r>
              <a:rPr lang="en-US" sz="1200" b="1" i="0" u="none" strike="noStrike" cap="none">
                <a:solidFill>
                  <a:schemeClr val="dk1"/>
                </a:solidFill>
                <a:latin typeface="Arial"/>
                <a:ea typeface="Arial"/>
                <a:cs typeface="Arial"/>
                <a:sym typeface="Arial"/>
              </a:rPr>
              <a:t>The loss prevented is estimated to be at least $3 billion here in the US alone. </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Arial"/>
                <a:ea typeface="Arial"/>
                <a:cs typeface="Arial"/>
                <a:sym typeface="Arial"/>
              </a:rPr>
              <a:t>Swine Flu:</a:t>
            </a:r>
            <a:r>
              <a:rPr lang="en-US" sz="1200" b="0" i="0" u="none" strike="noStrike" cap="none">
                <a:solidFill>
                  <a:schemeClr val="dk1"/>
                </a:solidFill>
                <a:latin typeface="Arial"/>
                <a:ea typeface="Arial"/>
                <a:cs typeface="Arial"/>
                <a:sym typeface="Arial"/>
              </a:rPr>
              <a:t>  Additionally, USAID prevented billions of dollars of damage to the American pork industry by helping control the spread of African Swine Fever in pigs in the Gulf of America.  USAID’s investments in American research and development in more than 38 U.S. States was pivotal in supporting developing countries’ ability to monitor and respond to threats before they reached U.S. soil.</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1" name="Google Shape;19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every $1 the US spends to prevent conflict, it saves an estimated $16 in response costs.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Critical anti-terror programs combat Al Qaeda and ISIS and minimize risks for U.S. service members</a:t>
            </a:r>
            <a:endParaRPr/>
          </a:p>
        </p:txBody>
      </p:sp>
      <p:sp>
        <p:nvSpPr>
          <p:cNvPr id="200" name="Google Shape;20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0" algn="l" rtl="0">
              <a:lnSpc>
                <a:spcPct val="100000"/>
              </a:lnSpc>
              <a:spcBef>
                <a:spcPts val="0"/>
              </a:spcBef>
              <a:spcAft>
                <a:spcPts val="0"/>
              </a:spcAft>
              <a:buSzPts val="1400"/>
              <a:buNone/>
            </a:pPr>
            <a:endParaRPr sz="1400">
              <a:latin typeface="Calibri"/>
              <a:ea typeface="Calibri"/>
              <a:cs typeface="Calibri"/>
              <a:sym typeface="Calibri"/>
            </a:endParaRPr>
          </a:p>
          <a:p>
            <a:pPr marL="342900" lvl="0" indent="-228600" algn="l" rtl="0">
              <a:lnSpc>
                <a:spcPct val="100000"/>
              </a:lnSpc>
              <a:spcBef>
                <a:spcPts val="0"/>
              </a:spcBef>
              <a:spcAft>
                <a:spcPts val="0"/>
              </a:spcAft>
              <a:buClr>
                <a:schemeClr val="dk1"/>
              </a:buClr>
              <a:buSzPts val="1400"/>
              <a:buChar char="•"/>
            </a:pPr>
            <a:r>
              <a:rPr lang="en-US" sz="1400">
                <a:latin typeface="Calibri"/>
                <a:ea typeface="Calibri"/>
                <a:cs typeface="Calibri"/>
                <a:sym typeface="Calibri"/>
              </a:rPr>
              <a:t>Gen Mattis quote emphasizes that investing in diplomacy and foreign aid prevents future conflicts, and that robust budgets are cost effective national security strategy, saving military spending later. He viewed foreign aid as </a:t>
            </a:r>
            <a:br>
              <a:rPr lang="en-US" sz="1400">
                <a:latin typeface="Calibri"/>
                <a:ea typeface="Calibri"/>
                <a:cs typeface="Calibri"/>
                <a:sym typeface="Calibri"/>
              </a:rPr>
            </a:br>
            <a:r>
              <a:rPr lang="en-US" sz="1400">
                <a:latin typeface="Calibri"/>
                <a:ea typeface="Calibri"/>
                <a:cs typeface="Calibri"/>
                <a:sym typeface="Calibri"/>
              </a:rPr>
              <a:t>national security insurance” a vital tool for stability and preventing the need for costly military interventions. </a:t>
            </a:r>
            <a:endParaRPr sz="1400">
              <a:latin typeface="Calibri"/>
              <a:ea typeface="Calibri"/>
              <a:cs typeface="Calibri"/>
              <a:sym typeface="Calibri"/>
            </a:endParaRPr>
          </a:p>
          <a:p>
            <a:pPr marL="342900" lvl="0" indent="-139700" algn="l" rtl="0">
              <a:lnSpc>
                <a:spcPct val="100000"/>
              </a:lnSpc>
              <a:spcBef>
                <a:spcPts val="0"/>
              </a:spcBef>
              <a:spcAft>
                <a:spcPts val="0"/>
              </a:spcAft>
              <a:buClr>
                <a:schemeClr val="dk1"/>
              </a:buClr>
              <a:buSzPts val="1400"/>
              <a:buNone/>
            </a:pPr>
            <a:endParaRPr sz="1400">
              <a:latin typeface="Calibri"/>
              <a:ea typeface="Calibri"/>
              <a:cs typeface="Calibri"/>
              <a:sym typeface="Calibri"/>
            </a:endParaRPr>
          </a:p>
          <a:p>
            <a:pPr marL="342900" lvl="0" indent="-228600" algn="l" rtl="0">
              <a:lnSpc>
                <a:spcPct val="100000"/>
              </a:lnSpc>
              <a:spcBef>
                <a:spcPts val="0"/>
              </a:spcBef>
              <a:spcAft>
                <a:spcPts val="0"/>
              </a:spcAft>
              <a:buClr>
                <a:schemeClr val="dk1"/>
              </a:buClr>
              <a:buSzPts val="1400"/>
              <a:buChar char="•"/>
            </a:pPr>
            <a:r>
              <a:rPr lang="en-US" sz="1400">
                <a:latin typeface="Calibri"/>
                <a:ea typeface="Calibri"/>
                <a:cs typeface="Calibri"/>
                <a:sym typeface="Calibri"/>
              </a:rPr>
              <a:t>120+ retired Generals and Admirals: USAID prevents conflict.</a:t>
            </a:r>
            <a:endParaRPr sz="1400">
              <a:latin typeface="Calibri"/>
              <a:ea typeface="Calibri"/>
              <a:cs typeface="Calibri"/>
              <a:sym typeface="Calibri"/>
            </a:endParaRPr>
          </a:p>
          <a:p>
            <a:pPr marL="0" lvl="0" indent="0" algn="l" rtl="0">
              <a:lnSpc>
                <a:spcPct val="100000"/>
              </a:lnSpc>
              <a:spcBef>
                <a:spcPts val="640"/>
              </a:spcBef>
              <a:spcAft>
                <a:spcPts val="0"/>
              </a:spcAft>
              <a:buClr>
                <a:schemeClr val="dk1"/>
              </a:buClr>
              <a:buSzPts val="3200"/>
              <a:buFont typeface="Arial"/>
              <a:buNone/>
            </a:pPr>
            <a:r>
              <a:rPr lang="en-US" sz="1400">
                <a:latin typeface="Calibri"/>
                <a:ea typeface="Calibri"/>
                <a:cs typeface="Calibri"/>
                <a:sym typeface="Calibri"/>
              </a:rPr>
              <a:t>• Reduces need for military deployments.</a:t>
            </a:r>
            <a:endParaRPr sz="1400">
              <a:latin typeface="Calibri"/>
              <a:ea typeface="Calibri"/>
              <a:cs typeface="Calibri"/>
              <a:sym typeface="Calibri"/>
            </a:endParaRPr>
          </a:p>
          <a:p>
            <a:pPr marL="0" lvl="0" indent="0" algn="l" rtl="0">
              <a:lnSpc>
                <a:spcPct val="100000"/>
              </a:lnSpc>
              <a:spcBef>
                <a:spcPts val="640"/>
              </a:spcBef>
              <a:spcAft>
                <a:spcPts val="0"/>
              </a:spcAft>
              <a:buClr>
                <a:schemeClr val="dk1"/>
              </a:buClr>
              <a:buSzPts val="3200"/>
              <a:buFont typeface="Arial"/>
              <a:buNone/>
            </a:pPr>
            <a:r>
              <a:rPr lang="en-US" sz="1400">
                <a:latin typeface="Calibri"/>
                <a:ea typeface="Calibri"/>
                <a:cs typeface="Calibri"/>
                <a:sym typeface="Calibri"/>
              </a:rPr>
              <a:t>• Reduces future military costs and risks to U.S. soldiers.</a:t>
            </a:r>
            <a:endParaRPr sz="14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Did you know that the U.S. spends less on international assistance as a proportion of it’s wealth than many of our allies? The U.S. spends .24% of its GNI (gross national income) on international assistance. Countries like Germany, Norway and Sweden contribute significantly more .82%, 1.1% nad .93% respectively. During President Reagan’s time in office, the US. spent .6% of GDP on international assistance.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Every dollar of U.S. assistance is heavily scrutinized to prevent waste, fraud and abuse.  Every program is approved by Ambassadors at post and by the State Department leadership, as well as the White House Office of Management and Budget and four Congressional oversight committees. Between October 2018 and September 2023, the Office of the Inspector General conducted nearly 3,000 audits of programs, totalling 216.6 billion dollars–or nearly 95% of all USAID Funding during those years.  Of that total, only .3% was flagged for further investigation.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See WASHINGTON POST Article The White House Wildly Inaccurate Claims About USAID on Feb 7, 2025</a:t>
            </a:r>
            <a:endParaRPr sz="1400"/>
          </a:p>
        </p:txBody>
      </p:sp>
      <p:sp>
        <p:nvSpPr>
          <p:cNvPr id="221" name="Google Shape;22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b19ed334f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b19ed334f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USGLC state factsheets and find relevant leadership voices. </a:t>
            </a:r>
            <a:endParaRPr/>
          </a:p>
          <a:p>
            <a:pPr marL="0" lvl="0" indent="0" algn="l" rtl="0">
              <a:lnSpc>
                <a:spcPct val="100000"/>
              </a:lnSpc>
              <a:spcBef>
                <a:spcPts val="0"/>
              </a:spcBef>
              <a:spcAft>
                <a:spcPts val="0"/>
              </a:spcAft>
              <a:buSzPts val="1400"/>
              <a:buNone/>
            </a:pPr>
            <a:r>
              <a:rPr lang="en-US"/>
              <a:t>Provide examples from your career. </a:t>
            </a:r>
            <a:endParaRPr/>
          </a:p>
        </p:txBody>
      </p:sp>
      <p:sp>
        <p:nvSpPr>
          <p:cNvPr id="234" name="Google Shape;234;g3b19ed334f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17" name="Google Shape;17;p13" descr="Droplets-SD-Title-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 name="Google Shape;18;p13"/>
          <p:cNvSpPr txBox="1">
            <a:spLocks noGrp="1"/>
          </p:cNvSpPr>
          <p:nvPr>
            <p:ph type="ctrTitle"/>
          </p:nvPr>
        </p:nvSpPr>
        <p:spPr>
          <a:xfrm>
            <a:off x="1313259" y="1300786"/>
            <a:ext cx="6517482"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subTitle" idx="1"/>
          </p:nvPr>
        </p:nvSpPr>
        <p:spPr>
          <a:xfrm>
            <a:off x="1313259" y="3886201"/>
            <a:ext cx="6517482"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0" name="Google Shape;20;p13"/>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pic>
        <p:nvPicPr>
          <p:cNvPr id="81" name="Google Shape;81;p22"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2" name="Google Shape;82;p22"/>
          <p:cNvSpPr txBox="1">
            <a:spLocks noGrp="1"/>
          </p:cNvSpPr>
          <p:nvPr>
            <p:ph type="title"/>
          </p:nvPr>
        </p:nvSpPr>
        <p:spPr>
          <a:xfrm>
            <a:off x="685332" y="609600"/>
            <a:ext cx="4129618"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2"/>
          <p:cNvSpPr>
            <a:spLocks noGrp="1"/>
          </p:cNvSpPr>
          <p:nvPr>
            <p:ph type="pic" idx="2"/>
          </p:nvPr>
        </p:nvSpPr>
        <p:spPr>
          <a:xfrm>
            <a:off x="5004270" y="609601"/>
            <a:ext cx="3005851" cy="5181600"/>
          </a:xfrm>
          <a:prstGeom prst="roundRect">
            <a:avLst>
              <a:gd name="adj" fmla="val 4943"/>
            </a:avLst>
          </a:prstGeom>
          <a:noFill/>
          <a:ln w="82550" cap="sq" cmpd="sng">
            <a:solidFill>
              <a:srgbClr val="EAEAEA"/>
            </a:solidFill>
            <a:prstDash val="solid"/>
            <a:miter lim="800000"/>
            <a:headEnd type="none" w="sm" len="sm"/>
            <a:tailEnd type="none" w="sm" len="sm"/>
          </a:ln>
        </p:spPr>
      </p:sp>
      <p:sp>
        <p:nvSpPr>
          <p:cNvPr id="84" name="Google Shape;84;p22"/>
          <p:cNvSpPr txBox="1">
            <a:spLocks noGrp="1"/>
          </p:cNvSpPr>
          <p:nvPr>
            <p:ph type="body" idx="1"/>
          </p:nvPr>
        </p:nvSpPr>
        <p:spPr>
          <a:xfrm>
            <a:off x="685346" y="2632853"/>
            <a:ext cx="4129604"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5" name="Google Shape;85;p22"/>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8"/>
        <p:cNvGrpSpPr/>
        <p:nvPr/>
      </p:nvGrpSpPr>
      <p:grpSpPr>
        <a:xfrm>
          <a:off x="0" y="0"/>
          <a:ext cx="0" cy="0"/>
          <a:chOff x="0" y="0"/>
          <a:chExt cx="0" cy="0"/>
        </a:xfrm>
      </p:grpSpPr>
      <p:pic>
        <p:nvPicPr>
          <p:cNvPr id="89" name="Google Shape;89;p23"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0" name="Google Shape;90;p23"/>
          <p:cNvSpPr txBox="1">
            <a:spLocks noGrp="1"/>
          </p:cNvSpPr>
          <p:nvPr>
            <p:ph type="title"/>
          </p:nvPr>
        </p:nvSpPr>
        <p:spPr>
          <a:xfrm>
            <a:off x="685346" y="4289374"/>
            <a:ext cx="7773324"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3"/>
          <p:cNvSpPr>
            <a:spLocks noGrp="1"/>
          </p:cNvSpPr>
          <p:nvPr>
            <p:ph type="pic" idx="2"/>
          </p:nvPr>
        </p:nvSpPr>
        <p:spPr>
          <a:xfrm>
            <a:off x="888558" y="698261"/>
            <a:ext cx="7366899" cy="3214136"/>
          </a:xfrm>
          <a:prstGeom prst="roundRect">
            <a:avLst>
              <a:gd name="adj" fmla="val 4944"/>
            </a:avLst>
          </a:prstGeom>
          <a:noFill/>
          <a:ln w="82550" cap="sq" cmpd="sng">
            <a:solidFill>
              <a:srgbClr val="EAEAEA"/>
            </a:solidFill>
            <a:prstDash val="solid"/>
            <a:miter lim="800000"/>
            <a:headEnd type="none" w="sm" len="sm"/>
            <a:tailEnd type="none" w="sm" len="sm"/>
          </a:ln>
        </p:spPr>
      </p:sp>
      <p:sp>
        <p:nvSpPr>
          <p:cNvPr id="92" name="Google Shape;92;p23"/>
          <p:cNvSpPr txBox="1">
            <a:spLocks noGrp="1"/>
          </p:cNvSpPr>
          <p:nvPr>
            <p:ph type="body" idx="1"/>
          </p:nvPr>
        </p:nvSpPr>
        <p:spPr>
          <a:xfrm>
            <a:off x="685331" y="5108728"/>
            <a:ext cx="7773339"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3" name="Google Shape;93;p23"/>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3"/>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3"/>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pic>
        <p:nvPicPr>
          <p:cNvPr id="97" name="Google Shape;97;p24"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8" name="Google Shape;98;p24"/>
          <p:cNvSpPr txBox="1">
            <a:spLocks noGrp="1"/>
          </p:cNvSpPr>
          <p:nvPr>
            <p:ph type="title"/>
          </p:nvPr>
        </p:nvSpPr>
        <p:spPr>
          <a:xfrm>
            <a:off x="685331" y="609600"/>
            <a:ext cx="7773339"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4"/>
          <p:cNvSpPr txBox="1">
            <a:spLocks noGrp="1"/>
          </p:cNvSpPr>
          <p:nvPr>
            <p:ph type="body" idx="1"/>
          </p:nvPr>
        </p:nvSpPr>
        <p:spPr>
          <a:xfrm>
            <a:off x="685331" y="4204821"/>
            <a:ext cx="7773339"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0" name="Google Shape;100;p24"/>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4"/>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4"/>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pic>
        <p:nvPicPr>
          <p:cNvPr id="104" name="Google Shape;104;p25"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5" name="Google Shape;105;p25"/>
          <p:cNvSpPr txBox="1">
            <a:spLocks noGrp="1"/>
          </p:cNvSpPr>
          <p:nvPr>
            <p:ph type="title"/>
          </p:nvPr>
        </p:nvSpPr>
        <p:spPr>
          <a:xfrm>
            <a:off x="1084659" y="872588"/>
            <a:ext cx="6977064" cy="27299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5"/>
          <p:cNvSpPr txBox="1">
            <a:spLocks noGrp="1"/>
          </p:cNvSpPr>
          <p:nvPr>
            <p:ph type="body" idx="1"/>
          </p:nvPr>
        </p:nvSpPr>
        <p:spPr>
          <a:xfrm>
            <a:off x="1290484" y="3610032"/>
            <a:ext cx="6564224"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25"/>
          <p:cNvSpPr txBox="1">
            <a:spLocks noGrp="1"/>
          </p:cNvSpPr>
          <p:nvPr>
            <p:ph type="body" idx="2"/>
          </p:nvPr>
        </p:nvSpPr>
        <p:spPr>
          <a:xfrm>
            <a:off x="685331" y="4372797"/>
            <a:ext cx="7773339"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8" name="Google Shape;108;p25"/>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5"/>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5"/>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5"/>
          <p:cNvSpPr txBox="1"/>
          <p:nvPr/>
        </p:nvSpPr>
        <p:spPr>
          <a:xfrm>
            <a:off x="737626" y="887859"/>
            <a:ext cx="546888"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Twentieth Century"/>
              <a:buNone/>
            </a:pPr>
            <a:r>
              <a:rPr lang="en-US" sz="8000" b="0" cap="none">
                <a:solidFill>
                  <a:schemeClr val="dk1"/>
                </a:solidFill>
                <a:latin typeface="Twentieth Century"/>
                <a:ea typeface="Twentieth Century"/>
                <a:cs typeface="Twentieth Century"/>
                <a:sym typeface="Twentieth Century"/>
              </a:rPr>
              <a:t>“</a:t>
            </a:r>
            <a:endParaRPr/>
          </a:p>
        </p:txBody>
      </p:sp>
      <p:sp>
        <p:nvSpPr>
          <p:cNvPr id="112" name="Google Shape;112;p25"/>
          <p:cNvSpPr txBox="1"/>
          <p:nvPr/>
        </p:nvSpPr>
        <p:spPr>
          <a:xfrm>
            <a:off x="7850130" y="3120015"/>
            <a:ext cx="553641"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Twentieth Century"/>
              <a:buNone/>
            </a:pPr>
            <a:r>
              <a:rPr lang="en-US" sz="8000" b="0" cap="non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pic>
        <p:nvPicPr>
          <p:cNvPr id="114" name="Google Shape;114;p26"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5" name="Google Shape;115;p26"/>
          <p:cNvSpPr txBox="1">
            <a:spLocks noGrp="1"/>
          </p:cNvSpPr>
          <p:nvPr>
            <p:ph type="title"/>
          </p:nvPr>
        </p:nvSpPr>
        <p:spPr>
          <a:xfrm>
            <a:off x="685331" y="2138722"/>
            <a:ext cx="7773339"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685331" y="4662335"/>
            <a:ext cx="7773339"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17" name="Google Shape;117;p26"/>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6"/>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6"/>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20"/>
        <p:cNvGrpSpPr/>
        <p:nvPr/>
      </p:nvGrpSpPr>
      <p:grpSpPr>
        <a:xfrm>
          <a:off x="0" y="0"/>
          <a:ext cx="0" cy="0"/>
          <a:chOff x="0" y="0"/>
          <a:chExt cx="0" cy="0"/>
        </a:xfrm>
      </p:grpSpPr>
      <p:pic>
        <p:nvPicPr>
          <p:cNvPr id="121" name="Google Shape;121;p27"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2" name="Google Shape;122;p27"/>
          <p:cNvSpPr txBox="1">
            <a:spLocks noGrp="1"/>
          </p:cNvSpPr>
          <p:nvPr>
            <p:ph type="title"/>
          </p:nvPr>
        </p:nvSpPr>
        <p:spPr>
          <a:xfrm>
            <a:off x="685331" y="609600"/>
            <a:ext cx="7773339"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7"/>
          <p:cNvSpPr txBox="1">
            <a:spLocks noGrp="1"/>
          </p:cNvSpPr>
          <p:nvPr>
            <p:ph type="body" idx="1"/>
          </p:nvPr>
        </p:nvSpPr>
        <p:spPr>
          <a:xfrm>
            <a:off x="685331" y="2367093"/>
            <a:ext cx="2474232"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4" name="Google Shape;124;p27"/>
          <p:cNvSpPr txBox="1">
            <a:spLocks noGrp="1"/>
          </p:cNvSpPr>
          <p:nvPr>
            <p:ph type="body" idx="2"/>
          </p:nvPr>
        </p:nvSpPr>
        <p:spPr>
          <a:xfrm>
            <a:off x="685331" y="2943356"/>
            <a:ext cx="2474232"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5" name="Google Shape;125;p27"/>
          <p:cNvSpPr txBox="1">
            <a:spLocks noGrp="1"/>
          </p:cNvSpPr>
          <p:nvPr>
            <p:ph type="body" idx="3"/>
          </p:nvPr>
        </p:nvSpPr>
        <p:spPr>
          <a:xfrm>
            <a:off x="3339292" y="2367093"/>
            <a:ext cx="246864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27"/>
          <p:cNvSpPr txBox="1">
            <a:spLocks noGrp="1"/>
          </p:cNvSpPr>
          <p:nvPr>
            <p:ph type="body" idx="4"/>
          </p:nvPr>
        </p:nvSpPr>
        <p:spPr>
          <a:xfrm>
            <a:off x="3331012" y="2943356"/>
            <a:ext cx="2477513"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7" name="Google Shape;127;p27"/>
          <p:cNvSpPr txBox="1">
            <a:spLocks noGrp="1"/>
          </p:cNvSpPr>
          <p:nvPr>
            <p:ph type="body" idx="5"/>
          </p:nvPr>
        </p:nvSpPr>
        <p:spPr>
          <a:xfrm>
            <a:off x="5979974" y="2367093"/>
            <a:ext cx="247869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8" name="Google Shape;128;p27"/>
          <p:cNvSpPr txBox="1">
            <a:spLocks noGrp="1"/>
          </p:cNvSpPr>
          <p:nvPr>
            <p:ph type="body" idx="6"/>
          </p:nvPr>
        </p:nvSpPr>
        <p:spPr>
          <a:xfrm>
            <a:off x="5979974" y="2943356"/>
            <a:ext cx="247869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9" name="Google Shape;129;p27"/>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7"/>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7"/>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32"/>
        <p:cNvGrpSpPr/>
        <p:nvPr/>
      </p:nvGrpSpPr>
      <p:grpSpPr>
        <a:xfrm>
          <a:off x="0" y="0"/>
          <a:ext cx="0" cy="0"/>
          <a:chOff x="0" y="0"/>
          <a:chExt cx="0" cy="0"/>
        </a:xfrm>
      </p:grpSpPr>
      <p:pic>
        <p:nvPicPr>
          <p:cNvPr id="133" name="Google Shape;133;p28"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4" name="Google Shape;134;p28"/>
          <p:cNvSpPr txBox="1">
            <a:spLocks noGrp="1"/>
          </p:cNvSpPr>
          <p:nvPr>
            <p:ph type="title"/>
          </p:nvPr>
        </p:nvSpPr>
        <p:spPr>
          <a:xfrm>
            <a:off x="685331" y="610772"/>
            <a:ext cx="7773339"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8"/>
          <p:cNvSpPr txBox="1">
            <a:spLocks noGrp="1"/>
          </p:cNvSpPr>
          <p:nvPr>
            <p:ph type="body" idx="1"/>
          </p:nvPr>
        </p:nvSpPr>
        <p:spPr>
          <a:xfrm>
            <a:off x="685331" y="4204820"/>
            <a:ext cx="2472307"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6" name="Google Shape;136;p28"/>
          <p:cNvSpPr>
            <a:spLocks noGrp="1"/>
          </p:cNvSpPr>
          <p:nvPr>
            <p:ph type="pic" idx="2"/>
          </p:nvPr>
        </p:nvSpPr>
        <p:spPr>
          <a:xfrm>
            <a:off x="685331" y="2367093"/>
            <a:ext cx="2472307" cy="1524000"/>
          </a:xfrm>
          <a:prstGeom prst="roundRect">
            <a:avLst>
              <a:gd name="adj" fmla="val 9363"/>
            </a:avLst>
          </a:prstGeom>
          <a:noFill/>
          <a:ln w="82550" cap="sq" cmpd="sng">
            <a:solidFill>
              <a:srgbClr val="EAEAEA"/>
            </a:solidFill>
            <a:prstDash val="solid"/>
            <a:miter lim="800000"/>
            <a:headEnd type="none" w="sm" len="sm"/>
            <a:tailEnd type="none" w="sm" len="sm"/>
          </a:ln>
        </p:spPr>
      </p:sp>
      <p:sp>
        <p:nvSpPr>
          <p:cNvPr id="137" name="Google Shape;137;p28"/>
          <p:cNvSpPr txBox="1">
            <a:spLocks noGrp="1"/>
          </p:cNvSpPr>
          <p:nvPr>
            <p:ph type="body" idx="3"/>
          </p:nvPr>
        </p:nvSpPr>
        <p:spPr>
          <a:xfrm>
            <a:off x="685331" y="4781082"/>
            <a:ext cx="2472307"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8" name="Google Shape;138;p28"/>
          <p:cNvSpPr txBox="1">
            <a:spLocks noGrp="1"/>
          </p:cNvSpPr>
          <p:nvPr>
            <p:ph type="body" idx="4"/>
          </p:nvPr>
        </p:nvSpPr>
        <p:spPr>
          <a:xfrm>
            <a:off x="3332069" y="4204820"/>
            <a:ext cx="247637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9" name="Google Shape;139;p28"/>
          <p:cNvSpPr>
            <a:spLocks noGrp="1"/>
          </p:cNvSpPr>
          <p:nvPr>
            <p:ph type="pic" idx="5"/>
          </p:nvPr>
        </p:nvSpPr>
        <p:spPr>
          <a:xfrm>
            <a:off x="3331011" y="2367093"/>
            <a:ext cx="2477514"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40" name="Google Shape;140;p28"/>
          <p:cNvSpPr txBox="1">
            <a:spLocks noGrp="1"/>
          </p:cNvSpPr>
          <p:nvPr>
            <p:ph type="body" idx="6"/>
          </p:nvPr>
        </p:nvSpPr>
        <p:spPr>
          <a:xfrm>
            <a:off x="3331011" y="4781081"/>
            <a:ext cx="2477514"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1" name="Google Shape;141;p28"/>
          <p:cNvSpPr txBox="1">
            <a:spLocks noGrp="1"/>
          </p:cNvSpPr>
          <p:nvPr>
            <p:ph type="body" idx="7"/>
          </p:nvPr>
        </p:nvSpPr>
        <p:spPr>
          <a:xfrm>
            <a:off x="5979974" y="4204820"/>
            <a:ext cx="247551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7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2" name="Google Shape;142;p28"/>
          <p:cNvSpPr>
            <a:spLocks noGrp="1"/>
          </p:cNvSpPr>
          <p:nvPr>
            <p:ph type="pic" idx="8"/>
          </p:nvPr>
        </p:nvSpPr>
        <p:spPr>
          <a:xfrm>
            <a:off x="5979974" y="2367093"/>
            <a:ext cx="2478696"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43" name="Google Shape;143;p28"/>
          <p:cNvSpPr txBox="1">
            <a:spLocks noGrp="1"/>
          </p:cNvSpPr>
          <p:nvPr>
            <p:ph type="body" idx="9"/>
          </p:nvPr>
        </p:nvSpPr>
        <p:spPr>
          <a:xfrm>
            <a:off x="5979880" y="4781079"/>
            <a:ext cx="2478790"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4" name="Google Shape;144;p28"/>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8"/>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8"/>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pic>
        <p:nvPicPr>
          <p:cNvPr id="148" name="Google Shape;148;p29"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9" name="Google Shape;149;p29"/>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9"/>
          <p:cNvSpPr txBox="1">
            <a:spLocks noGrp="1"/>
          </p:cNvSpPr>
          <p:nvPr>
            <p:ph type="body" idx="1"/>
          </p:nvPr>
        </p:nvSpPr>
        <p:spPr>
          <a:xfrm rot="5400000">
            <a:off x="2859947" y="192478"/>
            <a:ext cx="3424107" cy="777333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1" name="Google Shape;151;p29"/>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9"/>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9"/>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pic>
        <p:nvPicPr>
          <p:cNvPr id="155" name="Google Shape;155;p30"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6" name="Google Shape;156;p30"/>
          <p:cNvSpPr txBox="1">
            <a:spLocks noGrp="1"/>
          </p:cNvSpPr>
          <p:nvPr>
            <p:ph type="title"/>
          </p:nvPr>
        </p:nvSpPr>
        <p:spPr>
          <a:xfrm rot="5400000">
            <a:off x="4910373" y="2242904"/>
            <a:ext cx="5181599" cy="19149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0"/>
          <p:cNvSpPr txBox="1">
            <a:spLocks noGrp="1"/>
          </p:cNvSpPr>
          <p:nvPr>
            <p:ph type="body" idx="1"/>
          </p:nvPr>
        </p:nvSpPr>
        <p:spPr>
          <a:xfrm rot="5400000">
            <a:off x="966553" y="328380"/>
            <a:ext cx="5181599" cy="57440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8" name="Google Shape;158;p30"/>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0"/>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0"/>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685331" y="2367094"/>
            <a:ext cx="7773339"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6" name="Google Shape;26;p14"/>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pic>
        <p:nvPicPr>
          <p:cNvPr id="30" name="Google Shape;30;p15"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 name="Google Shape;31;p15"/>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685330" y="2367093"/>
            <a:ext cx="777287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3" name="Google Shape;33;p15"/>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pic>
        <p:nvPicPr>
          <p:cNvPr id="37" name="Google Shape;37;p16"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 name="Google Shape;38;p16"/>
          <p:cNvSpPr txBox="1">
            <a:spLocks noGrp="1"/>
          </p:cNvSpPr>
          <p:nvPr>
            <p:ph type="title"/>
          </p:nvPr>
        </p:nvSpPr>
        <p:spPr>
          <a:xfrm>
            <a:off x="685331" y="828564"/>
            <a:ext cx="7763814"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685331" y="3657458"/>
            <a:ext cx="7763814"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40" name="Google Shape;40;p16"/>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pic>
        <p:nvPicPr>
          <p:cNvPr id="44" name="Google Shape;44;p17"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 name="Google Shape;45;p17"/>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685330" y="2367093"/>
            <a:ext cx="382952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7" name="Google Shape;47;p17"/>
          <p:cNvSpPr txBox="1">
            <a:spLocks noGrp="1"/>
          </p:cNvSpPr>
          <p:nvPr>
            <p:ph type="body" idx="2"/>
          </p:nvPr>
        </p:nvSpPr>
        <p:spPr>
          <a:xfrm>
            <a:off x="4629150" y="2367093"/>
            <a:ext cx="382905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8" name="Google Shape;48;p17"/>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7"/>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pic>
        <p:nvPicPr>
          <p:cNvPr id="52" name="Google Shape;52;p18"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3" name="Google Shape;53;p18"/>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8"/>
          <p:cNvSpPr txBox="1">
            <a:spLocks noGrp="1"/>
          </p:cNvSpPr>
          <p:nvPr>
            <p:ph type="body" idx="1"/>
          </p:nvPr>
        </p:nvSpPr>
        <p:spPr>
          <a:xfrm>
            <a:off x="859746" y="2371018"/>
            <a:ext cx="3655106" cy="679994"/>
          </a:xfrm>
          <a:prstGeom prst="rect">
            <a:avLst/>
          </a:prstGeom>
          <a:noFill/>
          <a:ln>
            <a:noFill/>
          </a:ln>
        </p:spPr>
        <p:txBody>
          <a:bodyPr spcFirstLastPara="1" wrap="square" lIns="91425" tIns="45700" rIns="91425" bIns="45700" anchor="b" anchorCtr="0">
            <a:noAutofit/>
          </a:bodyPr>
          <a:lstStyle>
            <a:lvl1pPr marL="457200" lvl="0" indent="-228600" algn="l">
              <a:lnSpc>
                <a:spcPct val="7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5" name="Google Shape;55;p18"/>
          <p:cNvSpPr txBox="1">
            <a:spLocks noGrp="1"/>
          </p:cNvSpPr>
          <p:nvPr>
            <p:ph type="body" idx="2"/>
          </p:nvPr>
        </p:nvSpPr>
        <p:spPr>
          <a:xfrm>
            <a:off x="685331" y="3051013"/>
            <a:ext cx="3829520"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6" name="Google Shape;56;p18"/>
          <p:cNvSpPr txBox="1">
            <a:spLocks noGrp="1"/>
          </p:cNvSpPr>
          <p:nvPr>
            <p:ph type="body" idx="3"/>
          </p:nvPr>
        </p:nvSpPr>
        <p:spPr>
          <a:xfrm>
            <a:off x="4797317" y="2371018"/>
            <a:ext cx="3661353" cy="679994"/>
          </a:xfrm>
          <a:prstGeom prst="rect">
            <a:avLst/>
          </a:prstGeom>
          <a:noFill/>
          <a:ln>
            <a:noFill/>
          </a:ln>
        </p:spPr>
        <p:txBody>
          <a:bodyPr spcFirstLastPara="1" wrap="square" lIns="91425" tIns="45700" rIns="91425" bIns="45700" anchor="b" anchorCtr="0">
            <a:noAutofit/>
          </a:bodyPr>
          <a:lstStyle>
            <a:lvl1pPr marL="457200" lvl="0" indent="-228600" algn="l">
              <a:lnSpc>
                <a:spcPct val="7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7" name="Google Shape;57;p18"/>
          <p:cNvSpPr txBox="1">
            <a:spLocks noGrp="1"/>
          </p:cNvSpPr>
          <p:nvPr>
            <p:ph type="body" idx="4"/>
          </p:nvPr>
        </p:nvSpPr>
        <p:spPr>
          <a:xfrm>
            <a:off x="4629150" y="3051013"/>
            <a:ext cx="382905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8" name="Google Shape;58;p18"/>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pic>
        <p:nvPicPr>
          <p:cNvPr id="62" name="Google Shape;62;p19"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3" name="Google Shape;63;p19"/>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pic>
        <p:nvPicPr>
          <p:cNvPr id="68" name="Google Shape;68;p20"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9" name="Google Shape;69;p20"/>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pic>
        <p:nvPicPr>
          <p:cNvPr id="73" name="Google Shape;73;p21" descr="Droplets-S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4" name="Google Shape;74;p21"/>
          <p:cNvSpPr txBox="1">
            <a:spLocks noGrp="1"/>
          </p:cNvSpPr>
          <p:nvPr>
            <p:ph type="title"/>
          </p:nvPr>
        </p:nvSpPr>
        <p:spPr>
          <a:xfrm>
            <a:off x="685331" y="609600"/>
            <a:ext cx="2951766"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1"/>
          <p:cNvSpPr txBox="1">
            <a:spLocks noGrp="1"/>
          </p:cNvSpPr>
          <p:nvPr>
            <p:ph type="body" idx="1"/>
          </p:nvPr>
        </p:nvSpPr>
        <p:spPr>
          <a:xfrm>
            <a:off x="3808547" y="609601"/>
            <a:ext cx="4650122"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6" name="Google Shape;76;p21"/>
          <p:cNvSpPr txBox="1">
            <a:spLocks noGrp="1"/>
          </p:cNvSpPr>
          <p:nvPr>
            <p:ph type="body" idx="2"/>
          </p:nvPr>
        </p:nvSpPr>
        <p:spPr>
          <a:xfrm>
            <a:off x="685331" y="2632852"/>
            <a:ext cx="2951767"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7" name="Google Shape;77;p21"/>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Twentieth Century"/>
              <a:buNone/>
              <a:defRPr/>
            </a:lvl1pPr>
            <a:lvl2pPr marL="0" lvl="1" indent="0" algn="r">
              <a:spcBef>
                <a:spcPts val="0"/>
              </a:spcBef>
              <a:spcAft>
                <a:spcPts val="0"/>
              </a:spcAft>
              <a:buClr>
                <a:schemeClr val="dk1"/>
              </a:buClr>
              <a:buSzPts val="1000"/>
              <a:buFont typeface="Twentieth Century"/>
              <a:buNone/>
              <a:defRPr/>
            </a:lvl2pPr>
            <a:lvl3pPr marL="0" lvl="2" indent="0" algn="r">
              <a:spcBef>
                <a:spcPts val="0"/>
              </a:spcBef>
              <a:spcAft>
                <a:spcPts val="0"/>
              </a:spcAft>
              <a:buClr>
                <a:schemeClr val="dk1"/>
              </a:buClr>
              <a:buSzPts val="1000"/>
              <a:buFont typeface="Twentieth Century"/>
              <a:buNone/>
              <a:defRPr/>
            </a:lvl3pPr>
            <a:lvl4pPr marL="0" lvl="3" indent="0" algn="r">
              <a:spcBef>
                <a:spcPts val="0"/>
              </a:spcBef>
              <a:spcAft>
                <a:spcPts val="0"/>
              </a:spcAft>
              <a:buClr>
                <a:schemeClr val="dk1"/>
              </a:buClr>
              <a:buSzPts val="1000"/>
              <a:buFont typeface="Twentieth Century"/>
              <a:buNone/>
              <a:defRPr/>
            </a:lvl4pPr>
            <a:lvl5pPr marL="0" lvl="4" indent="0" algn="r">
              <a:spcBef>
                <a:spcPts val="0"/>
              </a:spcBef>
              <a:spcAft>
                <a:spcPts val="0"/>
              </a:spcAft>
              <a:buClr>
                <a:schemeClr val="dk1"/>
              </a:buClr>
              <a:buSzPts val="1000"/>
              <a:buFont typeface="Twentieth Century"/>
              <a:buNone/>
              <a:defRPr/>
            </a:lvl5pPr>
            <a:lvl6pPr marL="0" lvl="5" indent="0" algn="r">
              <a:spcBef>
                <a:spcPts val="0"/>
              </a:spcBef>
              <a:spcAft>
                <a:spcPts val="0"/>
              </a:spcAft>
              <a:buClr>
                <a:schemeClr val="dk1"/>
              </a:buClr>
              <a:buSzPts val="1000"/>
              <a:buFont typeface="Twentieth Century"/>
              <a:buNone/>
              <a:defRPr/>
            </a:lvl6pPr>
            <a:lvl7pPr marL="0" lvl="6" indent="0" algn="r">
              <a:spcBef>
                <a:spcPts val="0"/>
              </a:spcBef>
              <a:spcAft>
                <a:spcPts val="0"/>
              </a:spcAft>
              <a:buClr>
                <a:schemeClr val="dk1"/>
              </a:buClr>
              <a:buSzPts val="1000"/>
              <a:buFont typeface="Twentieth Century"/>
              <a:buNone/>
              <a:defRPr/>
            </a:lvl7pPr>
            <a:lvl8pPr marL="0" lvl="7" indent="0" algn="r">
              <a:spcBef>
                <a:spcPts val="0"/>
              </a:spcBef>
              <a:spcAft>
                <a:spcPts val="0"/>
              </a:spcAft>
              <a:buClr>
                <a:schemeClr val="dk1"/>
              </a:buClr>
              <a:buSzPts val="1000"/>
              <a:buFont typeface="Twentieth Century"/>
              <a:buNone/>
              <a:defRPr/>
            </a:lvl8pPr>
            <a:lvl9pPr marL="0" lvl="8" indent="0" algn="r">
              <a:spcBef>
                <a:spcPts val="0"/>
              </a:spcBef>
              <a:spcAft>
                <a:spcPts val="0"/>
              </a:spcAft>
              <a:buClr>
                <a:schemeClr val="dk1"/>
              </a:buClr>
              <a:buSzPts val="1000"/>
              <a:buFont typeface="Twentieth Century"/>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9"/>
        <p:cNvGrpSpPr/>
        <p:nvPr/>
      </p:nvGrpSpPr>
      <p:grpSpPr>
        <a:xfrm>
          <a:off x="0" y="0"/>
          <a:ext cx="0" cy="0"/>
          <a:chOff x="0" y="0"/>
          <a:chExt cx="0" cy="0"/>
        </a:xfrm>
      </p:grpSpPr>
      <p:pic>
        <p:nvPicPr>
          <p:cNvPr id="10" name="Google Shape;10;p4" descr="\\DROBO-FS\QuickDrops\JB\PPTX NG\Droplets\LightingOverlay.png"/>
          <p:cNvPicPr preferRelativeResize="0"/>
          <p:nvPr/>
        </p:nvPicPr>
        <p:blipFill rotWithShape="1">
          <a:blip r:embed="rId20">
            <a:alphaModFix/>
          </a:blip>
          <a:srcRect/>
          <a:stretch/>
        </p:blipFill>
        <p:spPr>
          <a:xfrm>
            <a:off x="1" y="-1"/>
            <a:ext cx="9144002" cy="6858001"/>
          </a:xfrm>
          <a:prstGeom prst="rect">
            <a:avLst/>
          </a:prstGeom>
          <a:noFill/>
          <a:ln>
            <a:noFill/>
          </a:ln>
        </p:spPr>
      </p:pic>
      <p:sp>
        <p:nvSpPr>
          <p:cNvPr id="11" name="Google Shape;11;p4"/>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
          <p:cNvSpPr txBox="1">
            <a:spLocks noGrp="1"/>
          </p:cNvSpPr>
          <p:nvPr>
            <p:ph type="body" idx="1"/>
          </p:nvPr>
        </p:nvSpPr>
        <p:spPr>
          <a:xfrm>
            <a:off x="685331" y="2367094"/>
            <a:ext cx="7773339"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 name="Google Shape;13;p4"/>
          <p:cNvSpPr txBox="1">
            <a:spLocks noGrp="1"/>
          </p:cNvSpPr>
          <p:nvPr>
            <p:ph type="dt" idx="10"/>
          </p:nvPr>
        </p:nvSpPr>
        <p:spPr>
          <a:xfrm>
            <a:off x="5759053" y="5883276"/>
            <a:ext cx="2057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 name="Google Shape;14;p4"/>
          <p:cNvSpPr txBox="1">
            <a:spLocks noGrp="1"/>
          </p:cNvSpPr>
          <p:nvPr>
            <p:ph type="ftr" idx="11"/>
          </p:nvPr>
        </p:nvSpPr>
        <p:spPr>
          <a:xfrm>
            <a:off x="685331" y="5883276"/>
            <a:ext cx="50046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 name="Google Shape;15;p4"/>
          <p:cNvSpPr txBox="1">
            <a:spLocks noGrp="1"/>
          </p:cNvSpPr>
          <p:nvPr>
            <p:ph type="sldNum" idx="12"/>
          </p:nvPr>
        </p:nvSpPr>
        <p:spPr>
          <a:xfrm>
            <a:off x="7885509" y="5883276"/>
            <a:ext cx="57316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spcBef>
                <a:spcPts val="0"/>
              </a:spcBef>
              <a:spcAft>
                <a:spcPts val="0"/>
              </a:spcAft>
              <a:buClr>
                <a:schemeClr val="dk1"/>
              </a:buClr>
              <a:buSzPts val="1000"/>
              <a:buFont typeface="Twentieth Century"/>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usglc.org/media/2025/02/Leadership-Voices-on-U.S.-International-Assistance.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aidonthehill.org/resources" TargetMode="External"/><Relationship Id="rId4" Type="http://schemas.openxmlformats.org/officeDocument/2006/relationships/hyperlink" Target="https://www.usglc.org/in-your-stat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164"/>
        <p:cNvGrpSpPr/>
        <p:nvPr/>
      </p:nvGrpSpPr>
      <p:grpSpPr>
        <a:xfrm>
          <a:off x="0" y="0"/>
          <a:ext cx="0" cy="0"/>
          <a:chOff x="0" y="0"/>
          <a:chExt cx="0" cy="0"/>
        </a:xfrm>
      </p:grpSpPr>
      <p:pic>
        <p:nvPicPr>
          <p:cNvPr id="165" name="Google Shape;165;p1"/>
          <p:cNvPicPr preferRelativeResize="0"/>
          <p:nvPr/>
        </p:nvPicPr>
        <p:blipFill rotWithShape="1">
          <a:blip r:embed="rId3">
            <a:alphaModFix amt="42000"/>
          </a:blip>
          <a:srcRect l="618" t="28528" b="13264"/>
          <a:stretch/>
        </p:blipFill>
        <p:spPr>
          <a:xfrm>
            <a:off x="-1" y="3283073"/>
            <a:ext cx="9143999" cy="3574926"/>
          </a:xfrm>
          <a:prstGeom prst="rect">
            <a:avLst/>
          </a:prstGeom>
          <a:noFill/>
          <a:ln>
            <a:noFill/>
          </a:ln>
        </p:spPr>
      </p:pic>
      <p:sp>
        <p:nvSpPr>
          <p:cNvPr id="166" name="Google Shape;166;p1"/>
          <p:cNvSpPr/>
          <p:nvPr/>
        </p:nvSpPr>
        <p:spPr>
          <a:xfrm>
            <a:off x="0" y="0"/>
            <a:ext cx="9144000" cy="3283073"/>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88BB8"/>
              </a:solidFill>
              <a:latin typeface="Twentieth Century"/>
              <a:ea typeface="Twentieth Century"/>
              <a:cs typeface="Twentieth Century"/>
              <a:sym typeface="Twentieth Century"/>
            </a:endParaRPr>
          </a:p>
        </p:txBody>
      </p:sp>
      <p:sp>
        <p:nvSpPr>
          <p:cNvPr id="167" name="Google Shape;167;p1"/>
          <p:cNvSpPr txBox="1">
            <a:spLocks noGrp="1"/>
          </p:cNvSpPr>
          <p:nvPr>
            <p:ph type="ctrTitle"/>
          </p:nvPr>
        </p:nvSpPr>
        <p:spPr>
          <a:xfrm>
            <a:off x="423267" y="520353"/>
            <a:ext cx="8297466" cy="2509213"/>
          </a:xfrm>
          <a:prstGeom prst="rect">
            <a:avLst/>
          </a:prstGeom>
          <a:solidFill>
            <a:srgbClr val="273C54"/>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600" b="1">
                <a:solidFill>
                  <a:schemeClr val="lt1"/>
                </a:solidFill>
                <a:latin typeface="Calibri"/>
                <a:ea typeface="Calibri"/>
                <a:cs typeface="Calibri"/>
                <a:sym typeface="Calibri"/>
              </a:rPr>
              <a:t>WHY FOREIGN ASSISTANCE MATTERS </a:t>
            </a:r>
            <a:endParaRPr sz="6600">
              <a:solidFill>
                <a:schemeClr val="lt1"/>
              </a:solidFill>
            </a:endParaRPr>
          </a:p>
        </p:txBody>
      </p:sp>
      <p:sp>
        <p:nvSpPr>
          <p:cNvPr id="168" name="Google Shape;168;p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169" name="Google Shape;169;p1"/>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56"/>
        <p:cNvGrpSpPr/>
        <p:nvPr/>
      </p:nvGrpSpPr>
      <p:grpSpPr>
        <a:xfrm>
          <a:off x="0" y="0"/>
          <a:ext cx="0" cy="0"/>
          <a:chOff x="0" y="0"/>
          <a:chExt cx="0" cy="0"/>
        </a:xfrm>
      </p:grpSpPr>
      <p:pic>
        <p:nvPicPr>
          <p:cNvPr id="257" name="Google Shape;257;p10" descr="Top view of the earth from outer space"/>
          <p:cNvPicPr preferRelativeResize="0"/>
          <p:nvPr/>
        </p:nvPicPr>
        <p:blipFill rotWithShape="1">
          <a:blip r:embed="rId3">
            <a:alphaModFix amt="26000"/>
          </a:blip>
          <a:srcRect/>
          <a:stretch/>
        </p:blipFill>
        <p:spPr>
          <a:xfrm>
            <a:off x="0" y="1715451"/>
            <a:ext cx="9144000" cy="5142549"/>
          </a:xfrm>
          <a:prstGeom prst="rect">
            <a:avLst/>
          </a:prstGeom>
          <a:noFill/>
          <a:ln>
            <a:noFill/>
          </a:ln>
        </p:spPr>
      </p:pic>
      <p:sp>
        <p:nvSpPr>
          <p:cNvPr id="258" name="Google Shape;258;p10"/>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59" name="Google Shape;259;p10"/>
          <p:cNvSpPr txBox="1">
            <a:spLocks noGrp="1"/>
          </p:cNvSpPr>
          <p:nvPr>
            <p:ph type="title"/>
          </p:nvPr>
        </p:nvSpPr>
        <p:spPr>
          <a:xfrm>
            <a:off x="685331" y="12096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solidFill>
                  <a:schemeClr val="lt1"/>
                </a:solidFill>
                <a:latin typeface="Calibri"/>
                <a:ea typeface="Calibri"/>
                <a:cs typeface="Calibri"/>
                <a:sym typeface="Calibri"/>
              </a:rPr>
              <a:t>TODAY’S GLOBAL CHALLENGES REQUIRE AMERICAN LEADERSHIP</a:t>
            </a:r>
            <a:endParaRPr>
              <a:solidFill>
                <a:schemeClr val="lt1"/>
              </a:solidFill>
            </a:endParaRPr>
          </a:p>
        </p:txBody>
      </p:sp>
      <p:sp>
        <p:nvSpPr>
          <p:cNvPr id="260" name="Google Shape;260;p10"/>
          <p:cNvSpPr txBox="1">
            <a:spLocks noGrp="1"/>
          </p:cNvSpPr>
          <p:nvPr>
            <p:ph type="body" idx="1"/>
          </p:nvPr>
        </p:nvSpPr>
        <p:spPr>
          <a:xfrm>
            <a:off x="685331" y="1914526"/>
            <a:ext cx="7429969" cy="473392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3200"/>
              <a:buNone/>
            </a:pPr>
            <a:r>
              <a:rPr lang="en-US" sz="2400" b="1">
                <a:solidFill>
                  <a:srgbClr val="000000"/>
                </a:solidFill>
                <a:latin typeface="Calibri"/>
                <a:ea typeface="Calibri"/>
                <a:cs typeface="Calibri"/>
                <a:sym typeface="Calibri"/>
              </a:rPr>
              <a:t>POLYCRISES:</a:t>
            </a:r>
            <a:endParaRPr sz="2400" b="1"/>
          </a:p>
          <a:p>
            <a:pPr marL="342900" lvl="0" indent="-342900" algn="l" rtl="0">
              <a:lnSpc>
                <a:spcPct val="120000"/>
              </a:lnSpc>
              <a:spcBef>
                <a:spcPts val="640"/>
              </a:spcBef>
              <a:spcAft>
                <a:spcPts val="0"/>
              </a:spcAft>
              <a:buClr>
                <a:schemeClr val="dk1"/>
              </a:buClr>
              <a:buSzPts val="3200"/>
              <a:buChar char="•"/>
            </a:pPr>
            <a:r>
              <a:rPr lang="en-US" sz="2400" b="1">
                <a:solidFill>
                  <a:srgbClr val="000000"/>
                </a:solidFill>
                <a:latin typeface="Calibri"/>
                <a:ea typeface="Calibri"/>
                <a:cs typeface="Calibri"/>
                <a:sym typeface="Calibri"/>
              </a:rPr>
              <a:t>CONFLICT </a:t>
            </a:r>
            <a:r>
              <a:rPr lang="en-US" sz="2400">
                <a:solidFill>
                  <a:srgbClr val="000000"/>
                </a:solidFill>
                <a:latin typeface="Calibri"/>
                <a:ea typeface="Calibri"/>
                <a:cs typeface="Calibri"/>
                <a:sym typeface="Calibri"/>
              </a:rPr>
              <a:t>AT HIGHEST LEVELS SINCE WWII LEVELS</a:t>
            </a:r>
            <a:endParaRPr sz="2400"/>
          </a:p>
          <a:p>
            <a:pPr marL="342900" lvl="0" indent="-342900" algn="l" rtl="0">
              <a:lnSpc>
                <a:spcPct val="120000"/>
              </a:lnSpc>
              <a:spcBef>
                <a:spcPts val="640"/>
              </a:spcBef>
              <a:spcAft>
                <a:spcPts val="0"/>
              </a:spcAft>
              <a:buClr>
                <a:schemeClr val="dk1"/>
              </a:buClr>
              <a:buSzPts val="3200"/>
              <a:buChar char="•"/>
            </a:pPr>
            <a:r>
              <a:rPr lang="en-US" sz="2400">
                <a:solidFill>
                  <a:srgbClr val="000000"/>
                </a:solidFill>
                <a:latin typeface="Calibri"/>
                <a:ea typeface="Calibri"/>
                <a:cs typeface="Calibri"/>
                <a:sym typeface="Calibri"/>
              </a:rPr>
              <a:t>RECORD </a:t>
            </a:r>
            <a:r>
              <a:rPr lang="en-US" sz="2400" b="1">
                <a:solidFill>
                  <a:srgbClr val="000000"/>
                </a:solidFill>
                <a:latin typeface="Calibri"/>
                <a:ea typeface="Calibri"/>
                <a:cs typeface="Calibri"/>
                <a:sym typeface="Calibri"/>
              </a:rPr>
              <a:t>GLOBAL DEBT</a:t>
            </a:r>
            <a:endParaRPr sz="2400" b="1"/>
          </a:p>
          <a:p>
            <a:pPr marL="342900" lvl="0" indent="-342900" algn="l" rtl="0">
              <a:lnSpc>
                <a:spcPct val="120000"/>
              </a:lnSpc>
              <a:spcBef>
                <a:spcPts val="640"/>
              </a:spcBef>
              <a:spcAft>
                <a:spcPts val="0"/>
              </a:spcAft>
              <a:buClr>
                <a:schemeClr val="dk1"/>
              </a:buClr>
              <a:buSzPts val="3200"/>
              <a:buChar char="•"/>
            </a:pPr>
            <a:r>
              <a:rPr lang="en-US" sz="2400" b="1">
                <a:solidFill>
                  <a:srgbClr val="000000"/>
                </a:solidFill>
                <a:latin typeface="Calibri"/>
                <a:ea typeface="Calibri"/>
                <a:cs typeface="Calibri"/>
                <a:sym typeface="Calibri"/>
              </a:rPr>
              <a:t>STALLED DEVELOPMENT</a:t>
            </a:r>
            <a:endParaRPr sz="2400" b="1"/>
          </a:p>
          <a:p>
            <a:pPr marL="342900" lvl="0" indent="-342900" algn="l" rtl="0">
              <a:lnSpc>
                <a:spcPct val="120000"/>
              </a:lnSpc>
              <a:spcBef>
                <a:spcPts val="640"/>
              </a:spcBef>
              <a:spcAft>
                <a:spcPts val="0"/>
              </a:spcAft>
              <a:buClr>
                <a:schemeClr val="dk1"/>
              </a:buClr>
              <a:buSzPts val="3200"/>
              <a:buChar char="•"/>
            </a:pPr>
            <a:r>
              <a:rPr lang="en-US" sz="2400" b="1">
                <a:solidFill>
                  <a:srgbClr val="000000"/>
                </a:solidFill>
                <a:latin typeface="Calibri"/>
                <a:ea typeface="Calibri"/>
                <a:cs typeface="Calibri"/>
                <a:sym typeface="Calibri"/>
              </a:rPr>
              <a:t>ENVIRONMENTAL DISASTERS</a:t>
            </a:r>
            <a:r>
              <a:rPr lang="en-US" sz="2400">
                <a:solidFill>
                  <a:srgbClr val="000000"/>
                </a:solidFill>
                <a:latin typeface="Calibri"/>
                <a:ea typeface="Calibri"/>
                <a:cs typeface="Calibri"/>
                <a:sym typeface="Calibri"/>
              </a:rPr>
              <a:t>/EMERGENCIES</a:t>
            </a:r>
            <a:endParaRPr sz="2400"/>
          </a:p>
          <a:p>
            <a:pPr marL="342900" lvl="0" indent="-342900" algn="l" rtl="0">
              <a:lnSpc>
                <a:spcPct val="120000"/>
              </a:lnSpc>
              <a:spcBef>
                <a:spcPts val="640"/>
              </a:spcBef>
              <a:spcAft>
                <a:spcPts val="0"/>
              </a:spcAft>
              <a:buClr>
                <a:schemeClr val="dk1"/>
              </a:buClr>
              <a:buSzPts val="3200"/>
              <a:buChar char="•"/>
            </a:pPr>
            <a:r>
              <a:rPr lang="en-US" sz="2400">
                <a:solidFill>
                  <a:srgbClr val="000000"/>
                </a:solidFill>
                <a:latin typeface="Calibri"/>
                <a:ea typeface="Calibri"/>
                <a:cs typeface="Calibri"/>
                <a:sym typeface="Calibri"/>
              </a:rPr>
              <a:t>GLOBAL </a:t>
            </a:r>
            <a:r>
              <a:rPr lang="en-US" sz="2400" b="1">
                <a:solidFill>
                  <a:srgbClr val="000000"/>
                </a:solidFill>
                <a:latin typeface="Calibri"/>
                <a:ea typeface="Calibri"/>
                <a:cs typeface="Calibri"/>
                <a:sym typeface="Calibri"/>
              </a:rPr>
              <a:t>DEMOCRATIC BACKSLIDING</a:t>
            </a:r>
            <a:endParaRPr sz="2400" b="1"/>
          </a:p>
          <a:p>
            <a:pPr marL="342900" lvl="0" indent="-342900" algn="l" rtl="0">
              <a:lnSpc>
                <a:spcPct val="120000"/>
              </a:lnSpc>
              <a:spcBef>
                <a:spcPts val="640"/>
              </a:spcBef>
              <a:spcAft>
                <a:spcPts val="0"/>
              </a:spcAft>
              <a:buClr>
                <a:schemeClr val="dk1"/>
              </a:buClr>
              <a:buSzPts val="3200"/>
              <a:buChar char="•"/>
            </a:pPr>
            <a:r>
              <a:rPr lang="en-US" sz="2400" b="1">
                <a:solidFill>
                  <a:srgbClr val="000000"/>
                </a:solidFill>
                <a:latin typeface="Calibri"/>
                <a:ea typeface="Calibri"/>
                <a:cs typeface="Calibri"/>
                <a:sym typeface="Calibri"/>
              </a:rPr>
              <a:t>COLLAPSE OF TRUST </a:t>
            </a:r>
            <a:r>
              <a:rPr lang="en-US" sz="2400">
                <a:solidFill>
                  <a:srgbClr val="000000"/>
                </a:solidFill>
                <a:latin typeface="Calibri"/>
                <a:ea typeface="Calibri"/>
                <a:cs typeface="Calibri"/>
                <a:sym typeface="Calibri"/>
              </a:rPr>
              <a:t>IN AMERICAN-LED INTERNATIONAL ORDER</a:t>
            </a:r>
            <a:endParaRPr sz="2400"/>
          </a:p>
        </p:txBody>
      </p:sp>
      <p:pic>
        <p:nvPicPr>
          <p:cNvPr id="261" name="Google Shape;261;p10"/>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65"/>
        <p:cNvGrpSpPr/>
        <p:nvPr/>
      </p:nvGrpSpPr>
      <p:grpSpPr>
        <a:xfrm>
          <a:off x="0" y="0"/>
          <a:ext cx="0" cy="0"/>
          <a:chOff x="0" y="0"/>
          <a:chExt cx="0" cy="0"/>
        </a:xfrm>
      </p:grpSpPr>
      <p:pic>
        <p:nvPicPr>
          <p:cNvPr id="266" name="Google Shape;266;p11"/>
          <p:cNvPicPr preferRelativeResize="0"/>
          <p:nvPr/>
        </p:nvPicPr>
        <p:blipFill rotWithShape="1">
          <a:blip r:embed="rId3">
            <a:alphaModFix amt="24000"/>
          </a:blip>
          <a:srcRect t="4081" b="51027"/>
          <a:stretch/>
        </p:blipFill>
        <p:spPr>
          <a:xfrm>
            <a:off x="-4303" y="1724025"/>
            <a:ext cx="9148303" cy="5133977"/>
          </a:xfrm>
          <a:prstGeom prst="rect">
            <a:avLst/>
          </a:prstGeom>
          <a:noFill/>
          <a:ln>
            <a:noFill/>
          </a:ln>
        </p:spPr>
      </p:pic>
      <p:sp>
        <p:nvSpPr>
          <p:cNvPr id="267" name="Google Shape;267;p11"/>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68" name="Google Shape;268;p11"/>
          <p:cNvSpPr txBox="1">
            <a:spLocks noGrp="1"/>
          </p:cNvSpPr>
          <p:nvPr>
            <p:ph type="title"/>
          </p:nvPr>
        </p:nvSpPr>
        <p:spPr>
          <a:xfrm>
            <a:off x="761532" y="63923"/>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a:solidFill>
                  <a:schemeClr val="lt1"/>
                </a:solidFill>
                <a:latin typeface="Calibri"/>
                <a:ea typeface="Calibri"/>
                <a:cs typeface="Calibri"/>
                <a:sym typeface="Calibri"/>
              </a:rPr>
              <a:t>DISMANTLING USAID: CONSEQUENCES</a:t>
            </a:r>
            <a:endParaRPr>
              <a:solidFill>
                <a:schemeClr val="lt1"/>
              </a:solidFill>
            </a:endParaRPr>
          </a:p>
        </p:txBody>
      </p:sp>
      <p:sp>
        <p:nvSpPr>
          <p:cNvPr id="269" name="Google Shape;269;p11"/>
          <p:cNvSpPr txBox="1">
            <a:spLocks noGrp="1"/>
          </p:cNvSpPr>
          <p:nvPr>
            <p:ph type="body" idx="1"/>
          </p:nvPr>
        </p:nvSpPr>
        <p:spPr>
          <a:xfrm>
            <a:off x="675806" y="1841712"/>
            <a:ext cx="7315669" cy="489860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20000"/>
              </a:lnSpc>
              <a:spcBef>
                <a:spcPts val="0"/>
              </a:spcBef>
              <a:spcAft>
                <a:spcPts val="0"/>
              </a:spcAft>
              <a:buClr>
                <a:schemeClr val="dk1"/>
              </a:buClr>
              <a:buSzPct val="100000"/>
              <a:buChar char="•"/>
            </a:pPr>
            <a:r>
              <a:rPr lang="en-US" sz="2600">
                <a:solidFill>
                  <a:srgbClr val="000000"/>
                </a:solidFill>
                <a:latin typeface="Calibri"/>
                <a:ea typeface="Calibri"/>
                <a:cs typeface="Calibri"/>
                <a:sym typeface="Calibri"/>
              </a:rPr>
              <a:t>WEAKENS </a:t>
            </a:r>
            <a:r>
              <a:rPr lang="en-US" sz="2600" b="1">
                <a:solidFill>
                  <a:srgbClr val="000000"/>
                </a:solidFill>
                <a:latin typeface="Calibri"/>
                <a:ea typeface="Calibri"/>
                <a:cs typeface="Calibri"/>
                <a:sym typeface="Calibri"/>
              </a:rPr>
              <a:t>AMERICAN POWER</a:t>
            </a:r>
            <a:br>
              <a:rPr lang="en-US" sz="2600" b="1">
                <a:solidFill>
                  <a:srgbClr val="000000"/>
                </a:solidFill>
                <a:latin typeface="Calibri"/>
                <a:ea typeface="Calibri"/>
                <a:cs typeface="Calibri"/>
                <a:sym typeface="Calibri"/>
              </a:rPr>
            </a:br>
            <a:endParaRPr sz="2600" b="1">
              <a:solidFill>
                <a:srgbClr val="000000"/>
              </a:solidFill>
              <a:latin typeface="Calibri"/>
              <a:ea typeface="Calibri"/>
              <a:cs typeface="Calibri"/>
              <a:sym typeface="Calibri"/>
            </a:endParaRPr>
          </a:p>
          <a:p>
            <a:pPr marL="342900" lvl="0" indent="-342900" algn="l" rtl="0">
              <a:lnSpc>
                <a:spcPct val="120000"/>
              </a:lnSpc>
              <a:spcBef>
                <a:spcPts val="0"/>
              </a:spcBef>
              <a:spcAft>
                <a:spcPts val="0"/>
              </a:spcAft>
              <a:buClr>
                <a:schemeClr val="dk1"/>
              </a:buClr>
              <a:buSzPct val="100000"/>
              <a:buChar char="•"/>
            </a:pPr>
            <a:r>
              <a:rPr lang="en-US" sz="2600">
                <a:solidFill>
                  <a:srgbClr val="000000"/>
                </a:solidFill>
                <a:latin typeface="Calibri"/>
                <a:ea typeface="Calibri"/>
                <a:cs typeface="Calibri"/>
                <a:sym typeface="Calibri"/>
              </a:rPr>
              <a:t>ELIMINATES DEVELOPMENT AS A </a:t>
            </a:r>
            <a:r>
              <a:rPr lang="en-US" sz="2600" b="1">
                <a:solidFill>
                  <a:srgbClr val="000000"/>
                </a:solidFill>
                <a:latin typeface="Calibri"/>
                <a:ea typeface="Calibri"/>
                <a:cs typeface="Calibri"/>
                <a:sym typeface="Calibri"/>
              </a:rPr>
              <a:t>DISTINCT INSTRUMENT OF NATIONAL POWER</a:t>
            </a:r>
            <a:endParaRPr sz="2600" b="1"/>
          </a:p>
          <a:p>
            <a:pPr marL="0" lvl="0" indent="0" algn="l" rtl="0">
              <a:lnSpc>
                <a:spcPct val="120000"/>
              </a:lnSpc>
              <a:spcBef>
                <a:spcPts val="592"/>
              </a:spcBef>
              <a:spcAft>
                <a:spcPts val="0"/>
              </a:spcAft>
              <a:buClr>
                <a:schemeClr val="dk1"/>
              </a:buClr>
              <a:buSzPct val="100000"/>
              <a:buNone/>
            </a:pPr>
            <a:endParaRPr sz="2600" b="1"/>
          </a:p>
          <a:p>
            <a:pPr marL="342900" lvl="0" indent="-342900" algn="l" rtl="0">
              <a:lnSpc>
                <a:spcPct val="120000"/>
              </a:lnSpc>
              <a:spcBef>
                <a:spcPts val="592"/>
              </a:spcBef>
              <a:spcAft>
                <a:spcPts val="0"/>
              </a:spcAft>
              <a:buClr>
                <a:schemeClr val="dk1"/>
              </a:buClr>
              <a:buSzPct val="100000"/>
              <a:buChar char="•"/>
            </a:pPr>
            <a:r>
              <a:rPr lang="en-US" sz="2600" b="1">
                <a:solidFill>
                  <a:srgbClr val="000000"/>
                </a:solidFill>
                <a:latin typeface="Calibri"/>
                <a:ea typeface="Calibri"/>
                <a:cs typeface="Calibri"/>
                <a:sym typeface="Calibri"/>
              </a:rPr>
              <a:t>DIMINISHES INSTITUTIONAL CAPACITY</a:t>
            </a:r>
            <a:r>
              <a:rPr lang="en-US" sz="2600">
                <a:solidFill>
                  <a:srgbClr val="000000"/>
                </a:solidFill>
                <a:latin typeface="Calibri"/>
                <a:ea typeface="Calibri"/>
                <a:cs typeface="Calibri"/>
                <a:sym typeface="Calibri"/>
              </a:rPr>
              <a:t>, </a:t>
            </a:r>
            <a:r>
              <a:rPr lang="en-US" sz="2600" b="1">
                <a:solidFill>
                  <a:srgbClr val="000000"/>
                </a:solidFill>
                <a:latin typeface="Calibri"/>
                <a:ea typeface="Calibri"/>
                <a:cs typeface="Calibri"/>
                <a:sym typeface="Calibri"/>
              </a:rPr>
              <a:t>FIELD PRESENCE</a:t>
            </a:r>
            <a:r>
              <a:rPr lang="en-US" sz="2600">
                <a:solidFill>
                  <a:srgbClr val="000000"/>
                </a:solidFill>
                <a:latin typeface="Calibri"/>
                <a:ea typeface="Calibri"/>
                <a:cs typeface="Calibri"/>
                <a:sym typeface="Calibri"/>
              </a:rPr>
              <a:t>, AND </a:t>
            </a:r>
            <a:r>
              <a:rPr lang="en-US" sz="2600" b="1">
                <a:solidFill>
                  <a:srgbClr val="000000"/>
                </a:solidFill>
                <a:latin typeface="Calibri"/>
                <a:ea typeface="Calibri"/>
                <a:cs typeface="Calibri"/>
                <a:sym typeface="Calibri"/>
              </a:rPr>
              <a:t>TECHNICAL EXPERTISE</a:t>
            </a:r>
            <a:r>
              <a:rPr lang="en-US" sz="2600">
                <a:solidFill>
                  <a:srgbClr val="000000"/>
                </a:solidFill>
                <a:latin typeface="Calibri"/>
                <a:ea typeface="Calibri"/>
                <a:cs typeface="Calibri"/>
                <a:sym typeface="Calibri"/>
              </a:rPr>
              <a:t> TO ADVANCE NATIONAL SECURITY AND PROSPERITY</a:t>
            </a:r>
            <a:endParaRPr sz="2600"/>
          </a:p>
          <a:p>
            <a:pPr marL="342900" lvl="0" indent="-154940" algn="l" rtl="0">
              <a:lnSpc>
                <a:spcPct val="120000"/>
              </a:lnSpc>
              <a:spcBef>
                <a:spcPts val="592"/>
              </a:spcBef>
              <a:spcAft>
                <a:spcPts val="0"/>
              </a:spcAft>
              <a:buClr>
                <a:schemeClr val="dk1"/>
              </a:buClr>
              <a:buSzPct val="100000"/>
              <a:buNone/>
            </a:pPr>
            <a:endParaRPr sz="2600"/>
          </a:p>
          <a:p>
            <a:pPr marL="342900" lvl="0" indent="-342900" algn="l" rtl="0">
              <a:lnSpc>
                <a:spcPct val="120000"/>
              </a:lnSpc>
              <a:spcBef>
                <a:spcPts val="592"/>
              </a:spcBef>
              <a:spcAft>
                <a:spcPts val="0"/>
              </a:spcAft>
              <a:buClr>
                <a:schemeClr val="dk1"/>
              </a:buClr>
              <a:buSzPct val="100000"/>
              <a:buChar char="•"/>
            </a:pPr>
            <a:r>
              <a:rPr lang="en-US" sz="2600" b="1">
                <a:solidFill>
                  <a:srgbClr val="000000"/>
                </a:solidFill>
                <a:latin typeface="Calibri"/>
                <a:ea typeface="Calibri"/>
                <a:cs typeface="Calibri"/>
                <a:sym typeface="Calibri"/>
              </a:rPr>
              <a:t>ERODES U.S. LEADERSHIP ROLE</a:t>
            </a:r>
            <a:r>
              <a:rPr lang="en-US" sz="2600">
                <a:solidFill>
                  <a:srgbClr val="000000"/>
                </a:solidFill>
                <a:latin typeface="Calibri"/>
                <a:ea typeface="Calibri"/>
                <a:cs typeface="Calibri"/>
                <a:sym typeface="Calibri"/>
              </a:rPr>
              <a:t>—CREATING VACUUMS BEING FILLED BY STRATEGIC COMPETITORS SUCH AS CHINA</a:t>
            </a:r>
            <a:endParaRPr sz="2600"/>
          </a:p>
          <a:p>
            <a:pPr marL="0" lvl="0" indent="0" algn="l" rtl="0">
              <a:lnSpc>
                <a:spcPct val="120000"/>
              </a:lnSpc>
              <a:spcBef>
                <a:spcPts val="592"/>
              </a:spcBef>
              <a:spcAft>
                <a:spcPts val="0"/>
              </a:spcAft>
              <a:buClr>
                <a:schemeClr val="dk1"/>
              </a:buClr>
              <a:buSzPct val="100000"/>
              <a:buNone/>
            </a:pPr>
            <a:endParaRPr/>
          </a:p>
          <a:p>
            <a:pPr marL="0" lvl="0" indent="0" algn="l" rtl="0">
              <a:lnSpc>
                <a:spcPct val="120000"/>
              </a:lnSpc>
              <a:spcBef>
                <a:spcPts val="592"/>
              </a:spcBef>
              <a:spcAft>
                <a:spcPts val="0"/>
              </a:spcAft>
              <a:buClr>
                <a:schemeClr val="dk1"/>
              </a:buClr>
              <a:buSzPct val="100000"/>
              <a:buNone/>
            </a:pPr>
            <a:endParaRPr/>
          </a:p>
        </p:txBody>
      </p:sp>
      <p:pic>
        <p:nvPicPr>
          <p:cNvPr id="270" name="Google Shape;270;p11"/>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74"/>
        <p:cNvGrpSpPr/>
        <p:nvPr/>
      </p:nvGrpSpPr>
      <p:grpSpPr>
        <a:xfrm>
          <a:off x="0" y="0"/>
          <a:ext cx="0" cy="0"/>
          <a:chOff x="0" y="0"/>
          <a:chExt cx="0" cy="0"/>
        </a:xfrm>
      </p:grpSpPr>
      <p:pic>
        <p:nvPicPr>
          <p:cNvPr id="275" name="Google Shape;275;p12" descr="American Flag"/>
          <p:cNvPicPr preferRelativeResize="0"/>
          <p:nvPr/>
        </p:nvPicPr>
        <p:blipFill rotWithShape="1">
          <a:blip r:embed="rId3">
            <a:alphaModFix amt="16000"/>
          </a:blip>
          <a:srcRect t="6990" b="22785"/>
          <a:stretch/>
        </p:blipFill>
        <p:spPr>
          <a:xfrm>
            <a:off x="0" y="1717145"/>
            <a:ext cx="9144000" cy="5140855"/>
          </a:xfrm>
          <a:prstGeom prst="rect">
            <a:avLst/>
          </a:prstGeom>
          <a:noFill/>
          <a:ln>
            <a:noFill/>
          </a:ln>
        </p:spPr>
      </p:pic>
      <p:sp>
        <p:nvSpPr>
          <p:cNvPr id="276" name="Google Shape;276;p12"/>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77" name="Google Shape;277;p12"/>
          <p:cNvSpPr txBox="1">
            <a:spLocks noGrp="1"/>
          </p:cNvSpPr>
          <p:nvPr>
            <p:ph type="title"/>
          </p:nvPr>
        </p:nvSpPr>
        <p:spPr>
          <a:xfrm>
            <a:off x="685331" y="12784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solidFill>
                  <a:schemeClr val="lt1"/>
                </a:solidFill>
                <a:latin typeface="Calibri"/>
                <a:ea typeface="Calibri"/>
                <a:cs typeface="Calibri"/>
                <a:sym typeface="Calibri"/>
              </a:rPr>
              <a:t>AMERICAN LEADERSHIP MATTERS </a:t>
            </a:r>
            <a:endParaRPr b="1">
              <a:solidFill>
                <a:schemeClr val="lt1"/>
              </a:solidFill>
            </a:endParaRPr>
          </a:p>
        </p:txBody>
      </p:sp>
      <p:sp>
        <p:nvSpPr>
          <p:cNvPr id="278" name="Google Shape;278;p12"/>
          <p:cNvSpPr txBox="1">
            <a:spLocks noGrp="1"/>
          </p:cNvSpPr>
          <p:nvPr>
            <p:ph type="body" idx="1"/>
          </p:nvPr>
        </p:nvSpPr>
        <p:spPr>
          <a:xfrm>
            <a:off x="685331" y="2367094"/>
            <a:ext cx="7773339" cy="3424107"/>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dk1"/>
              </a:buClr>
              <a:buSzPts val="3200"/>
              <a:buNone/>
            </a:pPr>
            <a:r>
              <a:rPr lang="en-US" sz="4400">
                <a:solidFill>
                  <a:srgbClr val="000000"/>
                </a:solidFill>
                <a:latin typeface="Calibri"/>
                <a:ea typeface="Calibri"/>
                <a:cs typeface="Calibri"/>
                <a:sym typeface="Calibri"/>
              </a:rPr>
              <a:t>FOREIGN ASSISTANCE SHOULD REMAIN AN </a:t>
            </a:r>
            <a:r>
              <a:rPr lang="en-US" sz="4400" b="1">
                <a:solidFill>
                  <a:srgbClr val="000000"/>
                </a:solidFill>
                <a:latin typeface="Calibri"/>
                <a:ea typeface="Calibri"/>
                <a:cs typeface="Calibri"/>
                <a:sym typeface="Calibri"/>
              </a:rPr>
              <a:t>INTEGRATED</a:t>
            </a:r>
            <a:r>
              <a:rPr lang="en-US" sz="4400">
                <a:solidFill>
                  <a:srgbClr val="000000"/>
                </a:solidFill>
                <a:latin typeface="Calibri"/>
                <a:ea typeface="Calibri"/>
                <a:cs typeface="Calibri"/>
                <a:sym typeface="Calibri"/>
              </a:rPr>
              <a:t> AND </a:t>
            </a:r>
            <a:r>
              <a:rPr lang="en-US" sz="4400" b="1">
                <a:solidFill>
                  <a:srgbClr val="000000"/>
                </a:solidFill>
                <a:latin typeface="Calibri"/>
                <a:ea typeface="Calibri"/>
                <a:cs typeface="Calibri"/>
                <a:sym typeface="Calibri"/>
              </a:rPr>
              <a:t>INDEPENDENT</a:t>
            </a:r>
            <a:r>
              <a:rPr lang="en-US" sz="4400">
                <a:solidFill>
                  <a:srgbClr val="000000"/>
                </a:solidFill>
                <a:latin typeface="Calibri"/>
                <a:ea typeface="Calibri"/>
                <a:cs typeface="Calibri"/>
                <a:sym typeface="Calibri"/>
              </a:rPr>
              <a:t> COMPONENT OF U.S. NATIONAL POWER</a:t>
            </a:r>
            <a:endParaRPr sz="4400"/>
          </a:p>
        </p:txBody>
      </p:sp>
      <p:pic>
        <p:nvPicPr>
          <p:cNvPr id="279" name="Google Shape;279;p12"/>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174"/>
        <p:cNvGrpSpPr/>
        <p:nvPr/>
      </p:nvGrpSpPr>
      <p:grpSpPr>
        <a:xfrm>
          <a:off x="0" y="0"/>
          <a:ext cx="0" cy="0"/>
          <a:chOff x="0" y="0"/>
          <a:chExt cx="0" cy="0"/>
        </a:xfrm>
      </p:grpSpPr>
      <p:pic>
        <p:nvPicPr>
          <p:cNvPr id="175" name="Google Shape;175;p2"/>
          <p:cNvPicPr preferRelativeResize="0"/>
          <p:nvPr/>
        </p:nvPicPr>
        <p:blipFill rotWithShape="1">
          <a:blip r:embed="rId3">
            <a:alphaModFix amt="32000"/>
          </a:blip>
          <a:srcRect r="1615"/>
          <a:stretch/>
        </p:blipFill>
        <p:spPr>
          <a:xfrm>
            <a:off x="0" y="1724025"/>
            <a:ext cx="9144000" cy="5227915"/>
          </a:xfrm>
          <a:prstGeom prst="rect">
            <a:avLst/>
          </a:prstGeom>
          <a:noFill/>
          <a:ln>
            <a:noFill/>
          </a:ln>
        </p:spPr>
      </p:pic>
      <p:sp>
        <p:nvSpPr>
          <p:cNvPr id="176" name="Google Shape;176;p2"/>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177" name="Google Shape;177;p2"/>
          <p:cNvSpPr txBox="1">
            <a:spLocks noGrp="1"/>
          </p:cNvSpPr>
          <p:nvPr>
            <p:ph type="title"/>
          </p:nvPr>
        </p:nvSpPr>
        <p:spPr>
          <a:xfrm>
            <a:off x="685331" y="12096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b="1">
                <a:solidFill>
                  <a:schemeClr val="lt1"/>
                </a:solidFill>
                <a:latin typeface="Calibri"/>
                <a:ea typeface="Calibri"/>
                <a:cs typeface="Calibri"/>
                <a:sym typeface="Calibri"/>
              </a:rPr>
              <a:t>FOREIGN </a:t>
            </a:r>
            <a:r>
              <a:rPr lang="en-US" sz="3600" b="1">
                <a:solidFill>
                  <a:schemeClr val="lt1"/>
                </a:solidFill>
                <a:latin typeface="Calibri"/>
                <a:ea typeface="Calibri"/>
                <a:cs typeface="Calibri"/>
                <a:sym typeface="Calibri"/>
              </a:rPr>
              <a:t>ASSISTANCE: </a:t>
            </a:r>
            <a:br>
              <a:rPr lang="en-US">
                <a:solidFill>
                  <a:schemeClr val="lt1"/>
                </a:solidFill>
              </a:rPr>
            </a:br>
            <a:r>
              <a:rPr lang="en-US" sz="3600" b="1">
                <a:solidFill>
                  <a:schemeClr val="lt1"/>
                </a:solidFill>
                <a:latin typeface="Calibri"/>
                <a:ea typeface="Calibri"/>
                <a:cs typeface="Calibri"/>
                <a:sym typeface="Calibri"/>
              </a:rPr>
              <a:t>GLOBAL IMPACT</a:t>
            </a:r>
            <a:endParaRPr>
              <a:solidFill>
                <a:schemeClr val="lt1"/>
              </a:solidFill>
            </a:endParaRPr>
          </a:p>
        </p:txBody>
      </p:sp>
      <p:sp>
        <p:nvSpPr>
          <p:cNvPr id="178" name="Google Shape;178;p2"/>
          <p:cNvSpPr txBox="1">
            <a:spLocks noGrp="1"/>
          </p:cNvSpPr>
          <p:nvPr>
            <p:ph type="body" idx="1"/>
          </p:nvPr>
        </p:nvSpPr>
        <p:spPr>
          <a:xfrm>
            <a:off x="438150" y="2245534"/>
            <a:ext cx="8267700" cy="4184896"/>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0"/>
              </a:spcBef>
              <a:spcAft>
                <a:spcPts val="0"/>
              </a:spcAft>
              <a:buClr>
                <a:schemeClr val="dk1"/>
              </a:buClr>
              <a:buSzPts val="3200"/>
              <a:buFont typeface="Noto Sans Symbols"/>
              <a:buChar char="✔"/>
            </a:pPr>
            <a:r>
              <a:rPr lang="en-US" sz="2800">
                <a:solidFill>
                  <a:srgbClr val="000000"/>
                </a:solidFill>
                <a:latin typeface="Calibri"/>
                <a:ea typeface="Calibri"/>
                <a:cs typeface="Calibri"/>
                <a:sym typeface="Calibri"/>
              </a:rPr>
              <a:t>HAS </a:t>
            </a:r>
            <a:r>
              <a:rPr lang="en-US" sz="2800" b="1">
                <a:solidFill>
                  <a:srgbClr val="000000"/>
                </a:solidFill>
                <a:latin typeface="Calibri"/>
                <a:ea typeface="Calibri"/>
                <a:cs typeface="Calibri"/>
                <a:sym typeface="Calibri"/>
              </a:rPr>
              <a:t>SAVED BILLIONS OF LIVES</a:t>
            </a:r>
            <a:endParaRPr sz="2800" b="1"/>
          </a:p>
          <a:p>
            <a:pPr marL="342900" lvl="0" indent="-342900" algn="l" rtl="0">
              <a:lnSpc>
                <a:spcPct val="120000"/>
              </a:lnSpc>
              <a:spcBef>
                <a:spcPts val="592"/>
              </a:spcBef>
              <a:spcAft>
                <a:spcPts val="0"/>
              </a:spcAft>
              <a:buClr>
                <a:schemeClr val="dk1"/>
              </a:buClr>
              <a:buSzPts val="3200"/>
              <a:buFont typeface="Noto Sans Symbols"/>
              <a:buChar char="✔"/>
            </a:pPr>
            <a:r>
              <a:rPr lang="en-US" sz="2800">
                <a:solidFill>
                  <a:srgbClr val="000000"/>
                </a:solidFill>
                <a:latin typeface="Calibri"/>
                <a:ea typeface="Calibri"/>
                <a:cs typeface="Calibri"/>
                <a:sym typeface="Calibri"/>
              </a:rPr>
              <a:t>HAS LIFTED </a:t>
            </a:r>
            <a:r>
              <a:rPr lang="en-US" sz="2800" b="1">
                <a:solidFill>
                  <a:srgbClr val="000000"/>
                </a:solidFill>
                <a:latin typeface="Calibri"/>
                <a:ea typeface="Calibri"/>
                <a:cs typeface="Calibri"/>
                <a:sym typeface="Calibri"/>
              </a:rPr>
              <a:t>HUNDREDS OF MILLIONS FROM EXTREME POVERTY</a:t>
            </a:r>
            <a:endParaRPr sz="2800" b="1"/>
          </a:p>
          <a:p>
            <a:pPr marL="342900" lvl="0" indent="-342900" algn="l" rtl="0">
              <a:lnSpc>
                <a:spcPct val="120000"/>
              </a:lnSpc>
              <a:spcBef>
                <a:spcPts val="592"/>
              </a:spcBef>
              <a:spcAft>
                <a:spcPts val="0"/>
              </a:spcAft>
              <a:buClr>
                <a:schemeClr val="dk1"/>
              </a:buClr>
              <a:buSzPts val="3200"/>
              <a:buFont typeface="Noto Sans Symbols"/>
              <a:buChar char="✔"/>
            </a:pPr>
            <a:r>
              <a:rPr lang="en-US" sz="2800">
                <a:solidFill>
                  <a:srgbClr val="000000"/>
                </a:solidFill>
                <a:latin typeface="Calibri"/>
                <a:ea typeface="Calibri"/>
                <a:cs typeface="Calibri"/>
                <a:sym typeface="Calibri"/>
              </a:rPr>
              <a:t>HAS SUPPORTED </a:t>
            </a:r>
            <a:r>
              <a:rPr lang="en-US" sz="2800" b="1">
                <a:solidFill>
                  <a:srgbClr val="000000"/>
                </a:solidFill>
                <a:latin typeface="Calibri"/>
                <a:ea typeface="Calibri"/>
                <a:cs typeface="Calibri"/>
                <a:sym typeface="Calibri"/>
              </a:rPr>
              <a:t>DEMOCRATIC TRANSITIONS AND HUMAN RIGHTS </a:t>
            </a:r>
            <a:r>
              <a:rPr lang="en-US" sz="2800">
                <a:solidFill>
                  <a:srgbClr val="000000"/>
                </a:solidFill>
                <a:latin typeface="Calibri"/>
                <a:ea typeface="Calibri"/>
                <a:cs typeface="Calibri"/>
                <a:sym typeface="Calibri"/>
              </a:rPr>
              <a:t>IN 100+ COUNTRIES</a:t>
            </a:r>
            <a:endParaRPr sz="2800"/>
          </a:p>
          <a:p>
            <a:pPr marL="342900" lvl="0" indent="-342900" algn="l" rtl="0">
              <a:lnSpc>
                <a:spcPct val="120000"/>
              </a:lnSpc>
              <a:spcBef>
                <a:spcPts val="592"/>
              </a:spcBef>
              <a:spcAft>
                <a:spcPts val="0"/>
              </a:spcAft>
              <a:buClr>
                <a:schemeClr val="dk1"/>
              </a:buClr>
              <a:buSzPts val="3200"/>
              <a:buFont typeface="Noto Sans Symbols"/>
              <a:buChar char="✔"/>
            </a:pPr>
            <a:r>
              <a:rPr lang="en-US" sz="2800">
                <a:solidFill>
                  <a:srgbClr val="000000"/>
                </a:solidFill>
                <a:latin typeface="Calibri"/>
                <a:ea typeface="Calibri"/>
                <a:cs typeface="Calibri"/>
                <a:sym typeface="Calibri"/>
              </a:rPr>
              <a:t>PROTECTS </a:t>
            </a:r>
            <a:r>
              <a:rPr lang="en-US" sz="2800" b="1">
                <a:solidFill>
                  <a:srgbClr val="000000"/>
                </a:solidFill>
                <a:latin typeface="Calibri"/>
                <a:ea typeface="Calibri"/>
                <a:cs typeface="Calibri"/>
                <a:sym typeface="Calibri"/>
              </a:rPr>
              <a:t>AMERICA</a:t>
            </a:r>
            <a:endParaRPr sz="2800" b="1"/>
          </a:p>
          <a:p>
            <a:pPr marL="342900" lvl="0" indent="-342900" algn="l" rtl="0">
              <a:lnSpc>
                <a:spcPct val="120000"/>
              </a:lnSpc>
              <a:spcBef>
                <a:spcPts val="592"/>
              </a:spcBef>
              <a:spcAft>
                <a:spcPts val="0"/>
              </a:spcAft>
              <a:buClr>
                <a:schemeClr val="dk1"/>
              </a:buClr>
              <a:buSzPts val="3200"/>
              <a:buFont typeface="Noto Sans Symbols"/>
              <a:buChar char="✔"/>
            </a:pPr>
            <a:r>
              <a:rPr lang="en-US" sz="2800">
                <a:solidFill>
                  <a:srgbClr val="000000"/>
                </a:solidFill>
                <a:latin typeface="Calibri"/>
                <a:ea typeface="Calibri"/>
                <a:cs typeface="Calibri"/>
                <a:sym typeface="Calibri"/>
              </a:rPr>
              <a:t>CREATES </a:t>
            </a:r>
            <a:r>
              <a:rPr lang="en-US" sz="2800" b="1">
                <a:solidFill>
                  <a:srgbClr val="000000"/>
                </a:solidFill>
                <a:latin typeface="Calibri"/>
                <a:ea typeface="Calibri"/>
                <a:cs typeface="Calibri"/>
                <a:sym typeface="Calibri"/>
              </a:rPr>
              <a:t>AMERICAN JOBS</a:t>
            </a:r>
            <a:endParaRPr sz="2800" b="1"/>
          </a:p>
          <a:p>
            <a:pPr marL="342900" lvl="0" indent="0" algn="l" rtl="0">
              <a:lnSpc>
                <a:spcPct val="120000"/>
              </a:lnSpc>
              <a:spcBef>
                <a:spcPts val="592"/>
              </a:spcBef>
              <a:spcAft>
                <a:spcPts val="0"/>
              </a:spcAft>
              <a:buSzPts val="2000"/>
              <a:buNone/>
            </a:pPr>
            <a:endParaRPr i="1">
              <a:solidFill>
                <a:srgbClr val="FF0000"/>
              </a:solidFill>
            </a:endParaRPr>
          </a:p>
        </p:txBody>
      </p:sp>
      <p:pic>
        <p:nvPicPr>
          <p:cNvPr id="179" name="Google Shape;179;p2"/>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183"/>
        <p:cNvGrpSpPr/>
        <p:nvPr/>
      </p:nvGrpSpPr>
      <p:grpSpPr>
        <a:xfrm>
          <a:off x="0" y="0"/>
          <a:ext cx="0" cy="0"/>
          <a:chOff x="0" y="0"/>
          <a:chExt cx="0" cy="0"/>
        </a:xfrm>
      </p:grpSpPr>
      <p:pic>
        <p:nvPicPr>
          <p:cNvPr id="184" name="Google Shape;184;p7" descr="American Flag"/>
          <p:cNvPicPr preferRelativeResize="0"/>
          <p:nvPr/>
        </p:nvPicPr>
        <p:blipFill rotWithShape="1">
          <a:blip r:embed="rId3">
            <a:alphaModFix amt="16000"/>
          </a:blip>
          <a:srcRect t="6990" b="22785"/>
          <a:stretch/>
        </p:blipFill>
        <p:spPr>
          <a:xfrm>
            <a:off x="0" y="1717145"/>
            <a:ext cx="9144000" cy="5140855"/>
          </a:xfrm>
          <a:prstGeom prst="rect">
            <a:avLst/>
          </a:prstGeom>
          <a:noFill/>
          <a:ln>
            <a:noFill/>
          </a:ln>
        </p:spPr>
      </p:pic>
      <p:sp>
        <p:nvSpPr>
          <p:cNvPr id="185" name="Google Shape;185;p7"/>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186" name="Google Shape;186;p7"/>
          <p:cNvSpPr txBox="1">
            <a:spLocks noGrp="1"/>
          </p:cNvSpPr>
          <p:nvPr>
            <p:ph type="title"/>
          </p:nvPr>
        </p:nvSpPr>
        <p:spPr>
          <a:xfrm>
            <a:off x="685330" y="144411"/>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lt1"/>
                </a:solidFill>
                <a:latin typeface="Calibri"/>
                <a:ea typeface="Calibri"/>
                <a:cs typeface="Calibri"/>
                <a:sym typeface="Calibri"/>
              </a:rPr>
              <a:t>FOREIGN ASSISTANCE: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PROTECTS AMERICA</a:t>
            </a:r>
            <a:endParaRPr>
              <a:solidFill>
                <a:schemeClr val="lt1"/>
              </a:solidFill>
            </a:endParaRPr>
          </a:p>
        </p:txBody>
      </p:sp>
      <p:sp>
        <p:nvSpPr>
          <p:cNvPr id="187" name="Google Shape;187;p7"/>
          <p:cNvSpPr txBox="1">
            <a:spLocks noGrp="1"/>
          </p:cNvSpPr>
          <p:nvPr>
            <p:ph type="body" idx="1"/>
          </p:nvPr>
        </p:nvSpPr>
        <p:spPr>
          <a:xfrm>
            <a:off x="361481" y="1995619"/>
            <a:ext cx="8782519" cy="471797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0"/>
              </a:spcBef>
              <a:spcAft>
                <a:spcPts val="0"/>
              </a:spcAft>
              <a:buClr>
                <a:schemeClr val="dk1"/>
              </a:buClr>
              <a:buSzPts val="2200"/>
              <a:buChar char="•"/>
            </a:pPr>
            <a:r>
              <a:rPr lang="en-US" sz="2200">
                <a:solidFill>
                  <a:srgbClr val="000000"/>
                </a:solidFill>
                <a:latin typeface="Calibri"/>
                <a:ea typeface="Calibri"/>
                <a:cs typeface="Calibri"/>
                <a:sym typeface="Calibri"/>
              </a:rPr>
              <a:t>DEFENDS AGAINST </a:t>
            </a:r>
            <a:r>
              <a:rPr lang="en-US" sz="2200" b="1">
                <a:solidFill>
                  <a:srgbClr val="000000"/>
                </a:solidFill>
                <a:latin typeface="Calibri"/>
                <a:ea typeface="Calibri"/>
                <a:cs typeface="Calibri"/>
                <a:sym typeface="Calibri"/>
              </a:rPr>
              <a:t>PANDEMICS &amp; HEALTH THREATS</a:t>
            </a:r>
            <a:endParaRPr b="1"/>
          </a:p>
          <a:p>
            <a:pPr marL="0" lvl="0" indent="0" algn="l" rtl="0">
              <a:lnSpc>
                <a:spcPct val="120000"/>
              </a:lnSpc>
              <a:spcBef>
                <a:spcPts val="496"/>
              </a:spcBef>
              <a:spcAft>
                <a:spcPts val="0"/>
              </a:spcAft>
              <a:buClr>
                <a:schemeClr val="dk1"/>
              </a:buClr>
              <a:buSzPts val="2000"/>
              <a:buNone/>
            </a:pPr>
            <a:endParaRPr/>
          </a:p>
          <a:p>
            <a:pPr marL="342900" lvl="0" indent="-342900" algn="l" rtl="0">
              <a:lnSpc>
                <a:spcPct val="120000"/>
              </a:lnSpc>
              <a:spcBef>
                <a:spcPts val="496"/>
              </a:spcBef>
              <a:spcAft>
                <a:spcPts val="0"/>
              </a:spcAft>
              <a:buClr>
                <a:schemeClr val="dk1"/>
              </a:buClr>
              <a:buSzPts val="2200"/>
              <a:buChar char="•"/>
            </a:pPr>
            <a:r>
              <a:rPr lang="en-US" sz="2200">
                <a:solidFill>
                  <a:srgbClr val="000000"/>
                </a:solidFill>
                <a:latin typeface="Calibri"/>
                <a:ea typeface="Calibri"/>
                <a:cs typeface="Calibri"/>
                <a:sym typeface="Calibri"/>
              </a:rPr>
              <a:t>ADDRESSES </a:t>
            </a:r>
            <a:r>
              <a:rPr lang="en-US" sz="2200" b="1">
                <a:solidFill>
                  <a:srgbClr val="000000"/>
                </a:solidFill>
                <a:latin typeface="Calibri"/>
                <a:ea typeface="Calibri"/>
                <a:cs typeface="Calibri"/>
                <a:sym typeface="Calibri"/>
              </a:rPr>
              <a:t>ROOT CAUSES OF CONFLICT </a:t>
            </a:r>
            <a:r>
              <a:rPr lang="en-US" sz="2200">
                <a:solidFill>
                  <a:srgbClr val="000000"/>
                </a:solidFill>
                <a:latin typeface="Calibri"/>
                <a:ea typeface="Calibri"/>
                <a:cs typeface="Calibri"/>
                <a:sym typeface="Calibri"/>
              </a:rPr>
              <a:t>AND </a:t>
            </a:r>
            <a:r>
              <a:rPr lang="en-US" sz="2200" b="1">
                <a:solidFill>
                  <a:srgbClr val="000000"/>
                </a:solidFill>
                <a:latin typeface="Calibri"/>
                <a:ea typeface="Calibri"/>
                <a:cs typeface="Calibri"/>
                <a:sym typeface="Calibri"/>
              </a:rPr>
              <a:t>INTERNATIONAL CRIME</a:t>
            </a:r>
            <a:endParaRPr b="1"/>
          </a:p>
          <a:p>
            <a:pPr marL="342900" lvl="0" indent="-185420" algn="l" rtl="0">
              <a:lnSpc>
                <a:spcPct val="120000"/>
              </a:lnSpc>
              <a:spcBef>
                <a:spcPts val="496"/>
              </a:spcBef>
              <a:spcAft>
                <a:spcPts val="0"/>
              </a:spcAft>
              <a:buClr>
                <a:schemeClr val="dk1"/>
              </a:buClr>
              <a:buSzPts val="2000"/>
              <a:buNone/>
            </a:pPr>
            <a:endParaRPr/>
          </a:p>
          <a:p>
            <a:pPr marL="342900" lvl="0" indent="-342900" algn="l" rtl="0">
              <a:lnSpc>
                <a:spcPct val="120000"/>
              </a:lnSpc>
              <a:spcBef>
                <a:spcPts val="496"/>
              </a:spcBef>
              <a:spcAft>
                <a:spcPts val="0"/>
              </a:spcAft>
              <a:buClr>
                <a:schemeClr val="dk1"/>
              </a:buClr>
              <a:buSzPts val="2200"/>
              <a:buChar char="•"/>
            </a:pPr>
            <a:r>
              <a:rPr lang="en-US" sz="2200">
                <a:solidFill>
                  <a:srgbClr val="000000"/>
                </a:solidFill>
                <a:latin typeface="Calibri"/>
                <a:ea typeface="Calibri"/>
                <a:cs typeface="Calibri"/>
                <a:sym typeface="Calibri"/>
              </a:rPr>
              <a:t>REDUCES THE </a:t>
            </a:r>
            <a:r>
              <a:rPr lang="en-US" sz="2200" b="1">
                <a:solidFill>
                  <a:srgbClr val="000000"/>
                </a:solidFill>
                <a:latin typeface="Calibri"/>
                <a:ea typeface="Calibri"/>
                <a:cs typeface="Calibri"/>
                <a:sym typeface="Calibri"/>
              </a:rPr>
              <a:t>DRIVERS OF ILLEGAL MIGRATION </a:t>
            </a:r>
            <a:r>
              <a:rPr lang="en-US" sz="2200">
                <a:solidFill>
                  <a:srgbClr val="000000"/>
                </a:solidFill>
                <a:latin typeface="Calibri"/>
                <a:ea typeface="Calibri"/>
                <a:cs typeface="Calibri"/>
                <a:sym typeface="Calibri"/>
              </a:rPr>
              <a:t>TO THE UNITED STATES</a:t>
            </a:r>
            <a:endParaRPr/>
          </a:p>
          <a:p>
            <a:pPr marL="342900" lvl="0" indent="-185420" algn="l" rtl="0">
              <a:lnSpc>
                <a:spcPct val="120000"/>
              </a:lnSpc>
              <a:spcBef>
                <a:spcPts val="496"/>
              </a:spcBef>
              <a:spcAft>
                <a:spcPts val="0"/>
              </a:spcAft>
              <a:buClr>
                <a:schemeClr val="dk1"/>
              </a:buClr>
              <a:buSzPts val="2000"/>
              <a:buNone/>
            </a:pPr>
            <a:endParaRPr/>
          </a:p>
          <a:p>
            <a:pPr marL="342900" lvl="0" indent="-342900" algn="l" rtl="0">
              <a:lnSpc>
                <a:spcPct val="120000"/>
              </a:lnSpc>
              <a:spcBef>
                <a:spcPts val="496"/>
              </a:spcBef>
              <a:spcAft>
                <a:spcPts val="0"/>
              </a:spcAft>
              <a:buClr>
                <a:schemeClr val="dk1"/>
              </a:buClr>
              <a:buSzPts val="2200"/>
              <a:buChar char="•"/>
            </a:pPr>
            <a:r>
              <a:rPr lang="en-US" sz="2200">
                <a:solidFill>
                  <a:srgbClr val="000000"/>
                </a:solidFill>
                <a:latin typeface="Calibri"/>
                <a:ea typeface="Calibri"/>
                <a:cs typeface="Calibri"/>
                <a:sym typeface="Calibri"/>
              </a:rPr>
              <a:t>STRENGTHENS </a:t>
            </a:r>
            <a:r>
              <a:rPr lang="en-US" sz="2200" b="1">
                <a:solidFill>
                  <a:srgbClr val="000000"/>
                </a:solidFill>
                <a:latin typeface="Calibri"/>
                <a:ea typeface="Calibri"/>
                <a:cs typeface="Calibri"/>
                <a:sym typeface="Calibri"/>
              </a:rPr>
              <a:t>AMERICAN GLOBAL LEADERSHIP</a:t>
            </a:r>
            <a:r>
              <a:rPr lang="en-US" sz="2200">
                <a:solidFill>
                  <a:srgbClr val="000000"/>
                </a:solidFill>
                <a:latin typeface="Calibri"/>
                <a:ea typeface="Calibri"/>
                <a:cs typeface="Calibri"/>
                <a:sym typeface="Calibri"/>
              </a:rPr>
              <a:t>/BUILDS GLOBAL PARTNERSHIPS</a:t>
            </a:r>
            <a:endParaRPr/>
          </a:p>
          <a:p>
            <a:pPr marL="0" lvl="0" indent="0" algn="l" rtl="0">
              <a:lnSpc>
                <a:spcPct val="120000"/>
              </a:lnSpc>
              <a:spcBef>
                <a:spcPts val="496"/>
              </a:spcBef>
              <a:spcAft>
                <a:spcPts val="0"/>
              </a:spcAft>
              <a:buClr>
                <a:schemeClr val="dk1"/>
              </a:buClr>
              <a:buSzPts val="2000"/>
              <a:buNone/>
            </a:pPr>
            <a:endParaRPr/>
          </a:p>
          <a:p>
            <a:pPr marL="342900" lvl="0" indent="-342900" algn="l" rtl="0">
              <a:lnSpc>
                <a:spcPct val="120000"/>
              </a:lnSpc>
              <a:spcBef>
                <a:spcPts val="496"/>
              </a:spcBef>
              <a:spcAft>
                <a:spcPts val="0"/>
              </a:spcAft>
              <a:buClr>
                <a:schemeClr val="dk1"/>
              </a:buClr>
              <a:buSzPts val="2200"/>
              <a:buChar char="•"/>
            </a:pPr>
            <a:r>
              <a:rPr lang="en-US" sz="2200" b="1">
                <a:solidFill>
                  <a:srgbClr val="000000"/>
                </a:solidFill>
                <a:latin typeface="Calibri"/>
                <a:ea typeface="Calibri"/>
                <a:cs typeface="Calibri"/>
                <a:sym typeface="Calibri"/>
              </a:rPr>
              <a:t>COUNTERS COMPETITORS’ INFLUENCE</a:t>
            </a:r>
            <a:endParaRPr b="1"/>
          </a:p>
        </p:txBody>
      </p:sp>
      <p:pic>
        <p:nvPicPr>
          <p:cNvPr id="188" name="Google Shape;188;p7"/>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192"/>
        <p:cNvGrpSpPr/>
        <p:nvPr/>
      </p:nvGrpSpPr>
      <p:grpSpPr>
        <a:xfrm>
          <a:off x="0" y="0"/>
          <a:ext cx="0" cy="0"/>
          <a:chOff x="0" y="0"/>
          <a:chExt cx="0" cy="0"/>
        </a:xfrm>
      </p:grpSpPr>
      <p:pic>
        <p:nvPicPr>
          <p:cNvPr id="193" name="Google Shape;193;p8" descr="American Flag"/>
          <p:cNvPicPr preferRelativeResize="0"/>
          <p:nvPr/>
        </p:nvPicPr>
        <p:blipFill rotWithShape="1">
          <a:blip r:embed="rId3">
            <a:alphaModFix amt="16000"/>
          </a:blip>
          <a:srcRect t="6990" b="22785"/>
          <a:stretch/>
        </p:blipFill>
        <p:spPr>
          <a:xfrm>
            <a:off x="0" y="1717145"/>
            <a:ext cx="9144000" cy="5140855"/>
          </a:xfrm>
          <a:prstGeom prst="rect">
            <a:avLst/>
          </a:prstGeom>
          <a:noFill/>
          <a:ln>
            <a:noFill/>
          </a:ln>
        </p:spPr>
      </p:pic>
      <p:sp>
        <p:nvSpPr>
          <p:cNvPr id="194" name="Google Shape;194;p8"/>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195" name="Google Shape;195;p8"/>
          <p:cNvSpPr txBox="1">
            <a:spLocks noGrp="1"/>
          </p:cNvSpPr>
          <p:nvPr>
            <p:ph type="title"/>
          </p:nvPr>
        </p:nvSpPr>
        <p:spPr>
          <a:xfrm>
            <a:off x="685330" y="12096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solidFill>
                  <a:schemeClr val="lt1"/>
                </a:solidFill>
                <a:latin typeface="Calibri"/>
                <a:ea typeface="Calibri"/>
                <a:cs typeface="Calibri"/>
                <a:sym typeface="Calibri"/>
              </a:rPr>
              <a:t>FOREIGN ASSISTANCE:</a:t>
            </a:r>
            <a:r>
              <a:rPr lang="en-US" sz="3600" b="1">
                <a:solidFill>
                  <a:schemeClr val="lt1"/>
                </a:solidFill>
                <a:latin typeface="Calibri"/>
                <a:ea typeface="Calibri"/>
                <a:cs typeface="Calibri"/>
                <a:sym typeface="Calibri"/>
              </a:rPr>
              <a:t>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CREATES AMERICAN JOBS</a:t>
            </a:r>
            <a:endParaRPr>
              <a:solidFill>
                <a:schemeClr val="lt1"/>
              </a:solidFill>
            </a:endParaRPr>
          </a:p>
        </p:txBody>
      </p:sp>
      <p:sp>
        <p:nvSpPr>
          <p:cNvPr id="196" name="Google Shape;196;p8"/>
          <p:cNvSpPr txBox="1">
            <a:spLocks noGrp="1"/>
          </p:cNvSpPr>
          <p:nvPr>
            <p:ph type="body" idx="1"/>
          </p:nvPr>
        </p:nvSpPr>
        <p:spPr>
          <a:xfrm>
            <a:off x="152400" y="1943100"/>
            <a:ext cx="8839200" cy="4629149"/>
          </a:xfrm>
          <a:prstGeom prst="rect">
            <a:avLst/>
          </a:prstGeom>
          <a:noFill/>
          <a:ln>
            <a:noFill/>
          </a:ln>
        </p:spPr>
        <p:txBody>
          <a:bodyPr spcFirstLastPara="1" wrap="square" lIns="91425" tIns="45700" rIns="91425" bIns="45700" anchor="t" anchorCtr="0">
            <a:normAutofit fontScale="92500" lnSpcReduction="20000"/>
          </a:bodyPr>
          <a:lstStyle/>
          <a:p>
            <a:pPr marL="342900" lvl="0" indent="-281940" algn="l" rtl="0">
              <a:lnSpc>
                <a:spcPct val="120000"/>
              </a:lnSpc>
              <a:spcBef>
                <a:spcPts val="0"/>
              </a:spcBef>
              <a:spcAft>
                <a:spcPts val="0"/>
              </a:spcAft>
              <a:buClr>
                <a:schemeClr val="dk1"/>
              </a:buClr>
              <a:buSzPct val="100000"/>
              <a:buChar char="•"/>
            </a:pPr>
            <a:r>
              <a:rPr lang="en-US" sz="2200">
                <a:solidFill>
                  <a:srgbClr val="000000"/>
                </a:solidFill>
                <a:latin typeface="Calibri"/>
                <a:ea typeface="Calibri"/>
                <a:cs typeface="Calibri"/>
                <a:sym typeface="Calibri"/>
              </a:rPr>
              <a:t>CREATES MARKETS FOR AMERICAN EXPORTS</a:t>
            </a:r>
            <a:endParaRPr/>
          </a:p>
          <a:p>
            <a:pPr marL="742950" lvl="1" indent="-232440" algn="l" rtl="0">
              <a:lnSpc>
                <a:spcPct val="120000"/>
              </a:lnSpc>
              <a:spcBef>
                <a:spcPts val="518"/>
              </a:spcBef>
              <a:spcAft>
                <a:spcPts val="0"/>
              </a:spcAft>
              <a:buClr>
                <a:schemeClr val="dk1"/>
              </a:buClr>
              <a:buSzPct val="100000"/>
              <a:buChar char="–"/>
            </a:pPr>
            <a:r>
              <a:rPr lang="en-US" sz="3100" b="1">
                <a:solidFill>
                  <a:srgbClr val="000000"/>
                </a:solidFill>
                <a:latin typeface="Calibri"/>
                <a:ea typeface="Calibri"/>
                <a:cs typeface="Calibri"/>
                <a:sym typeface="Calibri"/>
              </a:rPr>
              <a:t>2/3</a:t>
            </a:r>
            <a:r>
              <a:rPr lang="en-US" sz="2200">
                <a:solidFill>
                  <a:srgbClr val="000000"/>
                </a:solidFill>
                <a:latin typeface="Calibri"/>
                <a:ea typeface="Calibri"/>
                <a:cs typeface="Calibri"/>
                <a:sym typeface="Calibri"/>
              </a:rPr>
              <a:t> OF U.S. EXPORT GROWTH FROM AID PARTNER NATIONS</a:t>
            </a:r>
            <a:endParaRPr/>
          </a:p>
          <a:p>
            <a:pPr marL="742950" lvl="1" indent="-232440" algn="l" rtl="0">
              <a:lnSpc>
                <a:spcPct val="120000"/>
              </a:lnSpc>
              <a:spcBef>
                <a:spcPts val="518"/>
              </a:spcBef>
              <a:spcAft>
                <a:spcPts val="0"/>
              </a:spcAft>
              <a:buClr>
                <a:schemeClr val="dk1"/>
              </a:buClr>
              <a:buSzPct val="100000"/>
              <a:buChar char="–"/>
            </a:pPr>
            <a:r>
              <a:rPr lang="en-US" sz="3100" b="1">
                <a:solidFill>
                  <a:srgbClr val="000000"/>
                </a:solidFill>
                <a:latin typeface="Calibri"/>
                <a:ea typeface="Calibri"/>
                <a:cs typeface="Calibri"/>
                <a:sym typeface="Calibri"/>
              </a:rPr>
              <a:t>13</a:t>
            </a:r>
            <a:r>
              <a:rPr lang="en-US" sz="2200">
                <a:solidFill>
                  <a:srgbClr val="000000"/>
                </a:solidFill>
                <a:latin typeface="Calibri"/>
                <a:ea typeface="Calibri"/>
                <a:cs typeface="Calibri"/>
                <a:sym typeface="Calibri"/>
              </a:rPr>
              <a:t> OF AMERICA’S TOP </a:t>
            </a:r>
            <a:r>
              <a:rPr lang="en-US" sz="3100" b="1">
                <a:solidFill>
                  <a:srgbClr val="000000"/>
                </a:solidFill>
                <a:latin typeface="Calibri"/>
                <a:ea typeface="Calibri"/>
                <a:cs typeface="Calibri"/>
                <a:sym typeface="Calibri"/>
              </a:rPr>
              <a:t>15</a:t>
            </a:r>
            <a:r>
              <a:rPr lang="en-US" sz="2200">
                <a:solidFill>
                  <a:srgbClr val="000000"/>
                </a:solidFill>
                <a:latin typeface="Calibri"/>
                <a:ea typeface="Calibri"/>
                <a:cs typeface="Calibri"/>
                <a:sym typeface="Calibri"/>
              </a:rPr>
              <a:t> TOP EXPORT MARKETS WERE AID RECIPIENTS</a:t>
            </a:r>
            <a:endParaRPr/>
          </a:p>
          <a:p>
            <a:pPr marL="742950" lvl="0" indent="0" algn="l" rtl="0">
              <a:lnSpc>
                <a:spcPct val="120000"/>
              </a:lnSpc>
              <a:spcBef>
                <a:spcPts val="518"/>
              </a:spcBef>
              <a:spcAft>
                <a:spcPts val="0"/>
              </a:spcAft>
              <a:buSzPct val="100000"/>
              <a:buNone/>
            </a:pPr>
            <a:endParaRPr/>
          </a:p>
          <a:p>
            <a:pPr marL="342900" lvl="0" indent="-281940" algn="l" rtl="0">
              <a:lnSpc>
                <a:spcPct val="120000"/>
              </a:lnSpc>
              <a:spcBef>
                <a:spcPts val="592"/>
              </a:spcBef>
              <a:spcAft>
                <a:spcPts val="0"/>
              </a:spcAft>
              <a:buClr>
                <a:schemeClr val="dk1"/>
              </a:buClr>
              <a:buSzPct val="100000"/>
              <a:buChar char="•"/>
            </a:pPr>
            <a:r>
              <a:rPr lang="en-US" sz="2200">
                <a:solidFill>
                  <a:srgbClr val="000000"/>
                </a:solidFill>
                <a:latin typeface="Calibri"/>
                <a:ea typeface="Calibri"/>
                <a:cs typeface="Calibri"/>
                <a:sym typeface="Calibri"/>
              </a:rPr>
              <a:t>GENERATES OVER </a:t>
            </a:r>
            <a:r>
              <a:rPr lang="en-US" sz="3100" b="1">
                <a:solidFill>
                  <a:srgbClr val="000000"/>
                </a:solidFill>
                <a:latin typeface="Calibri"/>
                <a:ea typeface="Calibri"/>
                <a:cs typeface="Calibri"/>
                <a:sym typeface="Calibri"/>
              </a:rPr>
              <a:t>$2 BILLION </a:t>
            </a:r>
            <a:r>
              <a:rPr lang="en-US" sz="2200">
                <a:solidFill>
                  <a:srgbClr val="000000"/>
                </a:solidFill>
                <a:latin typeface="Calibri"/>
                <a:ea typeface="Calibri"/>
                <a:cs typeface="Calibri"/>
                <a:sym typeface="Calibri"/>
              </a:rPr>
              <a:t>IN U.S. AGRICULTURAL EXPORTS </a:t>
            </a:r>
            <a:endParaRPr/>
          </a:p>
          <a:p>
            <a:pPr marL="342900" lvl="0" indent="0" algn="l" rtl="0">
              <a:lnSpc>
                <a:spcPct val="120000"/>
              </a:lnSpc>
              <a:spcBef>
                <a:spcPts val="592"/>
              </a:spcBef>
              <a:spcAft>
                <a:spcPts val="0"/>
              </a:spcAft>
              <a:buSzPct val="100000"/>
              <a:buNone/>
            </a:pPr>
            <a:endParaRPr/>
          </a:p>
          <a:p>
            <a:pPr marL="342900" lvl="0" indent="-281940" algn="l" rtl="0">
              <a:lnSpc>
                <a:spcPct val="120000"/>
              </a:lnSpc>
              <a:spcBef>
                <a:spcPts val="592"/>
              </a:spcBef>
              <a:spcAft>
                <a:spcPts val="0"/>
              </a:spcAft>
              <a:buClr>
                <a:schemeClr val="dk1"/>
              </a:buClr>
              <a:buSzPct val="100000"/>
              <a:buChar char="•"/>
            </a:pPr>
            <a:r>
              <a:rPr lang="en-US" sz="2200">
                <a:solidFill>
                  <a:srgbClr val="000000"/>
                </a:solidFill>
                <a:latin typeface="Calibri"/>
                <a:ea typeface="Calibri"/>
                <a:cs typeface="Calibri"/>
                <a:sym typeface="Calibri"/>
              </a:rPr>
              <a:t>STRENGTHENS AMERICAN UNIVERSITIES AND COMPANIES, ADVANCING INNOVATION AND COMPETITIVENESS</a:t>
            </a:r>
            <a:endParaRPr/>
          </a:p>
          <a:p>
            <a:pPr marL="342900" lvl="0" indent="0" algn="l" rtl="0">
              <a:lnSpc>
                <a:spcPct val="120000"/>
              </a:lnSpc>
              <a:spcBef>
                <a:spcPts val="592"/>
              </a:spcBef>
              <a:spcAft>
                <a:spcPts val="0"/>
              </a:spcAft>
              <a:buSzPct val="100000"/>
              <a:buNone/>
            </a:pPr>
            <a:endParaRPr/>
          </a:p>
          <a:p>
            <a:pPr marL="342900" lvl="0" indent="-281940" algn="l" rtl="0">
              <a:lnSpc>
                <a:spcPct val="120000"/>
              </a:lnSpc>
              <a:spcBef>
                <a:spcPts val="592"/>
              </a:spcBef>
              <a:spcAft>
                <a:spcPts val="0"/>
              </a:spcAft>
              <a:buClr>
                <a:schemeClr val="dk1"/>
              </a:buClr>
              <a:buSzPct val="100000"/>
              <a:buChar char="•"/>
            </a:pPr>
            <a:r>
              <a:rPr lang="en-US" sz="2200">
                <a:solidFill>
                  <a:srgbClr val="000000"/>
                </a:solidFill>
                <a:latin typeface="Calibri"/>
                <a:ea typeface="Calibri"/>
                <a:cs typeface="Calibri"/>
                <a:sym typeface="Calibri"/>
              </a:rPr>
              <a:t>PROTECTS U.S.  FARMERS LIVELIHOODS</a:t>
            </a:r>
            <a:endParaRPr/>
          </a:p>
          <a:p>
            <a:pPr marL="803910" lvl="1" indent="-285750" algn="l" rtl="0">
              <a:lnSpc>
                <a:spcPct val="120000"/>
              </a:lnSpc>
              <a:spcBef>
                <a:spcPts val="592"/>
              </a:spcBef>
              <a:spcAft>
                <a:spcPts val="0"/>
              </a:spcAft>
              <a:buClr>
                <a:schemeClr val="dk1"/>
              </a:buClr>
              <a:buSzPct val="100000"/>
              <a:buFont typeface="Noto Sans Symbols"/>
              <a:buChar char="⮚"/>
            </a:pPr>
            <a:r>
              <a:rPr lang="en-US">
                <a:solidFill>
                  <a:srgbClr val="000000"/>
                </a:solidFill>
                <a:latin typeface="Calibri"/>
                <a:ea typeface="Calibri"/>
                <a:cs typeface="Calibri"/>
                <a:sym typeface="Calibri"/>
              </a:rPr>
              <a:t>USAID </a:t>
            </a:r>
            <a:r>
              <a:rPr lang="en-US" sz="1700">
                <a:solidFill>
                  <a:srgbClr val="000000"/>
                </a:solidFill>
                <a:latin typeface="Calibri"/>
                <a:ea typeface="Calibri"/>
                <a:cs typeface="Calibri"/>
                <a:sym typeface="Calibri"/>
              </a:rPr>
              <a:t>SAVED </a:t>
            </a:r>
            <a:r>
              <a:rPr lang="en-US" sz="2700" b="1">
                <a:solidFill>
                  <a:srgbClr val="000000"/>
                </a:solidFill>
                <a:latin typeface="Calibri"/>
                <a:ea typeface="Calibri"/>
                <a:cs typeface="Calibri"/>
                <a:sym typeface="Calibri"/>
              </a:rPr>
              <a:t>$3 BILLION </a:t>
            </a:r>
            <a:r>
              <a:rPr lang="en-US">
                <a:solidFill>
                  <a:srgbClr val="000000"/>
                </a:solidFill>
                <a:latin typeface="Calibri"/>
                <a:ea typeface="Calibri"/>
                <a:cs typeface="Calibri"/>
                <a:sym typeface="Calibri"/>
              </a:rPr>
              <a:t>WHEAT HARVEST AND PREVENT SWINE FEVER</a:t>
            </a:r>
            <a:endParaRPr/>
          </a:p>
          <a:p>
            <a:pPr marL="342900" lvl="0" indent="-154940" algn="l" rtl="0">
              <a:lnSpc>
                <a:spcPct val="120000"/>
              </a:lnSpc>
              <a:spcBef>
                <a:spcPts val="592"/>
              </a:spcBef>
              <a:spcAft>
                <a:spcPts val="0"/>
              </a:spcAft>
              <a:buClr>
                <a:schemeClr val="dk1"/>
              </a:buClr>
              <a:buSzPct val="100000"/>
              <a:buNone/>
            </a:pPr>
            <a:endParaRPr/>
          </a:p>
          <a:p>
            <a:pPr marL="342900" lvl="0" indent="-154940" algn="l" rtl="0">
              <a:lnSpc>
                <a:spcPct val="120000"/>
              </a:lnSpc>
              <a:spcBef>
                <a:spcPts val="592"/>
              </a:spcBef>
              <a:spcAft>
                <a:spcPts val="0"/>
              </a:spcAft>
              <a:buClr>
                <a:schemeClr val="dk1"/>
              </a:buClr>
              <a:buSzPct val="100000"/>
              <a:buNone/>
            </a:pPr>
            <a:endParaRPr/>
          </a:p>
          <a:p>
            <a:pPr marL="342900" lvl="0" indent="-154940" algn="l" rtl="0">
              <a:lnSpc>
                <a:spcPct val="120000"/>
              </a:lnSpc>
              <a:spcBef>
                <a:spcPts val="592"/>
              </a:spcBef>
              <a:spcAft>
                <a:spcPts val="0"/>
              </a:spcAft>
              <a:buClr>
                <a:schemeClr val="dk1"/>
              </a:buClr>
              <a:buSzPct val="100000"/>
              <a:buNone/>
            </a:pPr>
            <a:endParaRPr/>
          </a:p>
        </p:txBody>
      </p:sp>
      <p:pic>
        <p:nvPicPr>
          <p:cNvPr id="197" name="Google Shape;197;p8"/>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01"/>
        <p:cNvGrpSpPr/>
        <p:nvPr/>
      </p:nvGrpSpPr>
      <p:grpSpPr>
        <a:xfrm>
          <a:off x="0" y="0"/>
          <a:ext cx="0" cy="0"/>
          <a:chOff x="0" y="0"/>
          <a:chExt cx="0" cy="0"/>
        </a:xfrm>
      </p:grpSpPr>
      <p:pic>
        <p:nvPicPr>
          <p:cNvPr id="202" name="Google Shape;202;p3" descr="American Flag"/>
          <p:cNvPicPr preferRelativeResize="0"/>
          <p:nvPr/>
        </p:nvPicPr>
        <p:blipFill rotWithShape="1">
          <a:blip r:embed="rId3">
            <a:alphaModFix amt="16000"/>
          </a:blip>
          <a:srcRect t="6990" b="22785"/>
          <a:stretch/>
        </p:blipFill>
        <p:spPr>
          <a:xfrm>
            <a:off x="0" y="1717145"/>
            <a:ext cx="9144000" cy="5140855"/>
          </a:xfrm>
          <a:prstGeom prst="rect">
            <a:avLst/>
          </a:prstGeom>
          <a:noFill/>
          <a:ln>
            <a:noFill/>
          </a:ln>
        </p:spPr>
      </p:pic>
      <p:sp>
        <p:nvSpPr>
          <p:cNvPr id="203" name="Google Shape;203;p3"/>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04" name="Google Shape;204;p3"/>
          <p:cNvSpPr txBox="1">
            <a:spLocks noGrp="1"/>
          </p:cNvSpPr>
          <p:nvPr>
            <p:ph type="title"/>
          </p:nvPr>
        </p:nvSpPr>
        <p:spPr>
          <a:xfrm>
            <a:off x="685330" y="12096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lt1"/>
                </a:solidFill>
                <a:latin typeface="Calibri"/>
                <a:ea typeface="Calibri"/>
                <a:cs typeface="Calibri"/>
                <a:sym typeface="Calibri"/>
              </a:rPr>
              <a:t>FOREIGN ASSISTANCE ADVANCES </a:t>
            </a:r>
            <a:br>
              <a:rPr lang="en-US" sz="36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U.S. NATIONAL SECURITY</a:t>
            </a:r>
            <a:endParaRPr>
              <a:solidFill>
                <a:schemeClr val="lt1"/>
              </a:solidFill>
            </a:endParaRPr>
          </a:p>
        </p:txBody>
      </p:sp>
      <p:sp>
        <p:nvSpPr>
          <p:cNvPr id="205" name="Google Shape;205;p3"/>
          <p:cNvSpPr txBox="1">
            <a:spLocks noGrp="1"/>
          </p:cNvSpPr>
          <p:nvPr>
            <p:ph type="body" idx="1"/>
          </p:nvPr>
        </p:nvSpPr>
        <p:spPr>
          <a:xfrm>
            <a:off x="685331" y="2367094"/>
            <a:ext cx="7773339" cy="3424107"/>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20000"/>
              </a:lnSpc>
              <a:spcBef>
                <a:spcPts val="0"/>
              </a:spcBef>
              <a:spcAft>
                <a:spcPts val="0"/>
              </a:spcAft>
              <a:buClr>
                <a:schemeClr val="dk1"/>
              </a:buClr>
              <a:buSzPct val="157248"/>
              <a:buChar char="•"/>
            </a:pPr>
            <a:r>
              <a:rPr lang="en-US" sz="2200">
                <a:solidFill>
                  <a:srgbClr val="000000"/>
                </a:solidFill>
                <a:latin typeface="Calibri"/>
                <a:ea typeface="Calibri"/>
                <a:cs typeface="Calibri"/>
                <a:sym typeface="Calibri"/>
              </a:rPr>
              <a:t>WHAT HAPPENS</a:t>
            </a:r>
            <a:r>
              <a:rPr lang="en-US" sz="2200" b="1">
                <a:solidFill>
                  <a:srgbClr val="000000"/>
                </a:solidFill>
                <a:latin typeface="Calibri"/>
                <a:ea typeface="Calibri"/>
                <a:cs typeface="Calibri"/>
                <a:sym typeface="Calibri"/>
              </a:rPr>
              <a:t> ABROAD </a:t>
            </a:r>
            <a:r>
              <a:rPr lang="en-US" sz="2200">
                <a:solidFill>
                  <a:srgbClr val="000000"/>
                </a:solidFill>
                <a:latin typeface="Calibri"/>
                <a:ea typeface="Calibri"/>
                <a:cs typeface="Calibri"/>
                <a:sym typeface="Calibri"/>
              </a:rPr>
              <a:t>IMPACTS US AT </a:t>
            </a:r>
            <a:r>
              <a:rPr lang="en-US" sz="2200" b="1">
                <a:solidFill>
                  <a:srgbClr val="000000"/>
                </a:solidFill>
                <a:latin typeface="Calibri"/>
                <a:ea typeface="Calibri"/>
                <a:cs typeface="Calibri"/>
                <a:sym typeface="Calibri"/>
              </a:rPr>
              <a:t>HOME</a:t>
            </a:r>
            <a:endParaRPr b="1"/>
          </a:p>
          <a:p>
            <a:pPr marL="342900" lvl="0" indent="0" algn="l" rtl="0">
              <a:lnSpc>
                <a:spcPct val="120000"/>
              </a:lnSpc>
              <a:spcBef>
                <a:spcPts val="0"/>
              </a:spcBef>
              <a:spcAft>
                <a:spcPts val="0"/>
              </a:spcAft>
              <a:buSzPct val="100000"/>
              <a:buNone/>
            </a:pPr>
            <a:endParaRPr/>
          </a:p>
          <a:p>
            <a:pPr marL="342900" lvl="0" indent="-342900" algn="l" rtl="0">
              <a:lnSpc>
                <a:spcPct val="120000"/>
              </a:lnSpc>
              <a:spcBef>
                <a:spcPts val="0"/>
              </a:spcBef>
              <a:spcAft>
                <a:spcPts val="0"/>
              </a:spcAft>
              <a:buClr>
                <a:schemeClr val="dk1"/>
              </a:buClr>
              <a:buSzPct val="157248"/>
              <a:buChar char="•"/>
            </a:pPr>
            <a:r>
              <a:rPr lang="en-US" sz="2200">
                <a:solidFill>
                  <a:srgbClr val="000000"/>
                </a:solidFill>
                <a:latin typeface="Calibri"/>
                <a:ea typeface="Calibri"/>
                <a:cs typeface="Calibri"/>
                <a:sym typeface="Calibri"/>
              </a:rPr>
              <a:t>A STABLE, PROSPEROUS WORLD IS IN </a:t>
            </a:r>
            <a:r>
              <a:rPr lang="en-US" sz="2200" b="1">
                <a:solidFill>
                  <a:srgbClr val="000000"/>
                </a:solidFill>
                <a:latin typeface="Calibri"/>
                <a:ea typeface="Calibri"/>
                <a:cs typeface="Calibri"/>
                <a:sym typeface="Calibri"/>
              </a:rPr>
              <a:t>AMERICA’S NATIONAL INTEREST </a:t>
            </a:r>
            <a:endParaRPr b="1"/>
          </a:p>
          <a:p>
            <a:pPr marL="342900" lvl="0" indent="0" algn="l" rtl="0">
              <a:lnSpc>
                <a:spcPct val="120000"/>
              </a:lnSpc>
              <a:spcBef>
                <a:spcPts val="0"/>
              </a:spcBef>
              <a:spcAft>
                <a:spcPts val="0"/>
              </a:spcAft>
              <a:buSzPct val="100000"/>
              <a:buNone/>
            </a:pPr>
            <a:endParaRPr/>
          </a:p>
          <a:p>
            <a:pPr marL="228600" lvl="0" indent="-228600" algn="l" rtl="0">
              <a:lnSpc>
                <a:spcPct val="120000"/>
              </a:lnSpc>
              <a:spcBef>
                <a:spcPts val="640"/>
              </a:spcBef>
              <a:spcAft>
                <a:spcPts val="0"/>
              </a:spcAft>
              <a:buSzPct val="157248"/>
              <a:buChar char="•"/>
            </a:pPr>
            <a:r>
              <a:rPr lang="en-US" sz="2200">
                <a:solidFill>
                  <a:srgbClr val="000000"/>
                </a:solidFill>
                <a:latin typeface="Calibri"/>
                <a:ea typeface="Calibri"/>
                <a:cs typeface="Calibri"/>
                <a:sym typeface="Calibri"/>
              </a:rPr>
              <a:t>ONE OF THE 'THREE DS’ OF U.S. POWER</a:t>
            </a:r>
            <a:r>
              <a:rPr lang="en-US" sz="2200" b="1">
                <a:solidFill>
                  <a:srgbClr val="000000"/>
                </a:solidFill>
                <a:latin typeface="Calibri"/>
                <a:ea typeface="Calibri"/>
                <a:cs typeface="Calibri"/>
                <a:sym typeface="Calibri"/>
              </a:rPr>
              <a:t>: DIPLOMACY, DEFENSE, DEVELOPMENT</a:t>
            </a:r>
            <a:endParaRPr b="1"/>
          </a:p>
          <a:p>
            <a:pPr marL="0" lvl="0" indent="0" algn="l" rtl="0">
              <a:lnSpc>
                <a:spcPct val="120000"/>
              </a:lnSpc>
              <a:spcBef>
                <a:spcPts val="640"/>
              </a:spcBef>
              <a:spcAft>
                <a:spcPts val="0"/>
              </a:spcAft>
              <a:buSzPct val="100000"/>
              <a:buNone/>
            </a:pPr>
            <a:endParaRPr/>
          </a:p>
          <a:p>
            <a:pPr marL="342900" lvl="0" indent="-342900" algn="l" rtl="0">
              <a:lnSpc>
                <a:spcPct val="120000"/>
              </a:lnSpc>
              <a:spcBef>
                <a:spcPts val="640"/>
              </a:spcBef>
              <a:spcAft>
                <a:spcPts val="0"/>
              </a:spcAft>
              <a:buClr>
                <a:schemeClr val="dk1"/>
              </a:buClr>
              <a:buSzPct val="157248"/>
              <a:buChar char="•"/>
            </a:pPr>
            <a:r>
              <a:rPr lang="en-US" sz="2200">
                <a:solidFill>
                  <a:srgbClr val="000000"/>
                </a:solidFill>
                <a:latin typeface="Calibri"/>
                <a:ea typeface="Calibri"/>
                <a:cs typeface="Calibri"/>
                <a:sym typeface="Calibri"/>
              </a:rPr>
              <a:t>USAID WAS A </a:t>
            </a:r>
            <a:r>
              <a:rPr lang="en-US" sz="2200" b="1">
                <a:solidFill>
                  <a:srgbClr val="000000"/>
                </a:solidFill>
                <a:latin typeface="Calibri"/>
                <a:ea typeface="Calibri"/>
                <a:cs typeface="Calibri"/>
                <a:sym typeface="Calibri"/>
              </a:rPr>
              <a:t>NATIONAL SECURITY AGENCY</a:t>
            </a:r>
            <a:endParaRPr b="1"/>
          </a:p>
          <a:p>
            <a:pPr marL="342900" lvl="0" indent="-139700" algn="l" rtl="0">
              <a:lnSpc>
                <a:spcPct val="120000"/>
              </a:lnSpc>
              <a:spcBef>
                <a:spcPts val="640"/>
              </a:spcBef>
              <a:spcAft>
                <a:spcPts val="0"/>
              </a:spcAft>
              <a:buClr>
                <a:schemeClr val="dk1"/>
              </a:buClr>
              <a:buSzPct val="172972"/>
              <a:buNone/>
            </a:pPr>
            <a:endParaRPr/>
          </a:p>
        </p:txBody>
      </p:sp>
      <p:pic>
        <p:nvPicPr>
          <p:cNvPr id="206" name="Google Shape;206;p3"/>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10"/>
        <p:cNvGrpSpPr/>
        <p:nvPr/>
      </p:nvGrpSpPr>
      <p:grpSpPr>
        <a:xfrm>
          <a:off x="0" y="0"/>
          <a:ext cx="0" cy="0"/>
          <a:chOff x="0" y="0"/>
          <a:chExt cx="0" cy="0"/>
        </a:xfrm>
      </p:grpSpPr>
      <p:pic>
        <p:nvPicPr>
          <p:cNvPr id="211" name="Google Shape;211;p5"/>
          <p:cNvPicPr preferRelativeResize="0"/>
          <p:nvPr/>
        </p:nvPicPr>
        <p:blipFill rotWithShape="1">
          <a:blip r:embed="rId3">
            <a:alphaModFix amt="18000"/>
          </a:blip>
          <a:srcRect t="299" r="618" b="14971"/>
          <a:stretch/>
        </p:blipFill>
        <p:spPr>
          <a:xfrm>
            <a:off x="1" y="1696190"/>
            <a:ext cx="9144000" cy="5161810"/>
          </a:xfrm>
          <a:prstGeom prst="rect">
            <a:avLst/>
          </a:prstGeom>
          <a:noFill/>
          <a:ln>
            <a:noFill/>
          </a:ln>
        </p:spPr>
      </p:pic>
      <p:sp>
        <p:nvSpPr>
          <p:cNvPr id="212" name="Google Shape;212;p5"/>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13" name="Google Shape;213;p5"/>
          <p:cNvSpPr txBox="1">
            <a:spLocks noGrp="1"/>
          </p:cNvSpPr>
          <p:nvPr>
            <p:ph type="title"/>
          </p:nvPr>
        </p:nvSpPr>
        <p:spPr>
          <a:xfrm>
            <a:off x="685331" y="127848"/>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lt1"/>
                </a:solidFill>
                <a:latin typeface="Calibri"/>
                <a:ea typeface="Calibri"/>
                <a:cs typeface="Calibri"/>
                <a:sym typeface="Calibri"/>
              </a:rPr>
              <a:t>U.S. MILITARY SUPPORTS </a:t>
            </a:r>
            <a:br>
              <a:rPr lang="en-US" sz="3600" b="1">
                <a:solidFill>
                  <a:schemeClr val="lt1"/>
                </a:solidFill>
                <a:latin typeface="Calibri"/>
                <a:ea typeface="Calibri"/>
                <a:cs typeface="Calibri"/>
                <a:sym typeface="Calibri"/>
              </a:rPr>
            </a:br>
            <a:r>
              <a:rPr lang="en-US" b="1">
                <a:solidFill>
                  <a:schemeClr val="lt1"/>
                </a:solidFill>
                <a:latin typeface="Calibri"/>
                <a:ea typeface="Calibri"/>
                <a:cs typeface="Calibri"/>
                <a:sym typeface="Calibri"/>
              </a:rPr>
              <a:t>FOREIGN ASSISTANCE</a:t>
            </a:r>
            <a:endParaRPr>
              <a:solidFill>
                <a:schemeClr val="lt1"/>
              </a:solidFill>
            </a:endParaRPr>
          </a:p>
        </p:txBody>
      </p:sp>
      <p:pic>
        <p:nvPicPr>
          <p:cNvPr id="214" name="Google Shape;214;p5"/>
          <p:cNvPicPr preferRelativeResize="0"/>
          <p:nvPr/>
        </p:nvPicPr>
        <p:blipFill rotWithShape="1">
          <a:blip r:embed="rId4">
            <a:alphaModFix/>
          </a:blip>
          <a:srcRect/>
          <a:stretch/>
        </p:blipFill>
        <p:spPr>
          <a:xfrm>
            <a:off x="7677618" y="5263169"/>
            <a:ext cx="1562101" cy="1952626"/>
          </a:xfrm>
          <a:prstGeom prst="rect">
            <a:avLst/>
          </a:prstGeom>
          <a:noFill/>
          <a:ln>
            <a:noFill/>
          </a:ln>
        </p:spPr>
      </p:pic>
      <p:sp>
        <p:nvSpPr>
          <p:cNvPr id="215" name="Google Shape;215;p5"/>
          <p:cNvSpPr txBox="1">
            <a:spLocks noGrp="1"/>
          </p:cNvSpPr>
          <p:nvPr>
            <p:ph type="body" idx="1"/>
          </p:nvPr>
        </p:nvSpPr>
        <p:spPr>
          <a:xfrm>
            <a:off x="3143249" y="2043245"/>
            <a:ext cx="5763561" cy="1061906"/>
          </a:xfrm>
          <a:prstGeom prst="rect">
            <a:avLst/>
          </a:prstGeom>
          <a:noFill/>
          <a:ln>
            <a:noFill/>
          </a:ln>
        </p:spPr>
        <p:txBody>
          <a:bodyPr spcFirstLastPara="1" wrap="square" lIns="91425" tIns="45700" rIns="91425" bIns="45700" anchor="t" anchorCtr="0">
            <a:noAutofit/>
          </a:bodyPr>
          <a:lstStyle/>
          <a:p>
            <a:pPr marL="342900" lvl="0" indent="-139700" algn="l" rtl="0">
              <a:lnSpc>
                <a:spcPct val="120000"/>
              </a:lnSpc>
              <a:spcBef>
                <a:spcPts val="640"/>
              </a:spcBef>
              <a:spcAft>
                <a:spcPts val="0"/>
              </a:spcAft>
              <a:buClr>
                <a:schemeClr val="dk1"/>
              </a:buClr>
              <a:buSzPts val="3200"/>
              <a:buNone/>
            </a:pPr>
            <a:r>
              <a:rPr lang="en-US" sz="3200">
                <a:solidFill>
                  <a:srgbClr val="000000"/>
                </a:solidFill>
                <a:latin typeface="Calibri"/>
                <a:ea typeface="Calibri"/>
                <a:cs typeface="Calibri"/>
                <a:sym typeface="Calibri"/>
              </a:rPr>
              <a:t>  IF YOU DON’T FUND THE STATE DEPARTMENT FULLY, THEN I NEED TO BUY MORE AMMUNITION.</a:t>
            </a:r>
            <a:endParaRPr/>
          </a:p>
          <a:p>
            <a:pPr marL="342900" lvl="0" indent="-139700" algn="l" rtl="0">
              <a:lnSpc>
                <a:spcPct val="120000"/>
              </a:lnSpc>
              <a:spcBef>
                <a:spcPts val="640"/>
              </a:spcBef>
              <a:spcAft>
                <a:spcPts val="0"/>
              </a:spcAft>
              <a:buClr>
                <a:schemeClr val="dk1"/>
              </a:buClr>
              <a:buSzPts val="3200"/>
              <a:buNone/>
            </a:pPr>
            <a:r>
              <a:rPr lang="en-US" sz="3200" b="1">
                <a:solidFill>
                  <a:srgbClr val="000000"/>
                </a:solidFill>
                <a:latin typeface="Calibri"/>
                <a:ea typeface="Calibri"/>
                <a:cs typeface="Calibri"/>
                <a:sym typeface="Calibri"/>
              </a:rPr>
              <a:t>  GENERAL JAMES MATTIS</a:t>
            </a:r>
            <a:endParaRPr sz="3200" b="1"/>
          </a:p>
        </p:txBody>
      </p:sp>
      <p:sp>
        <p:nvSpPr>
          <p:cNvPr id="216" name="Google Shape;216;p5" descr="Open quotation mark with solid fill"/>
          <p:cNvSpPr/>
          <p:nvPr/>
        </p:nvSpPr>
        <p:spPr>
          <a:xfrm>
            <a:off x="2809875" y="1851873"/>
            <a:ext cx="809625" cy="809625"/>
          </a:xfrm>
          <a:prstGeom prst="rect">
            <a:avLst/>
          </a:prstGeom>
          <a:noFill/>
          <a:ln>
            <a:noFill/>
          </a:ln>
        </p:spPr>
        <p:txBody>
          <a:bodyPr/>
          <a:lstStyle/>
          <a:p>
            <a:endParaRPr lang="en-US"/>
          </a:p>
        </p:txBody>
      </p:sp>
      <p:sp>
        <p:nvSpPr>
          <p:cNvPr id="217" name="Google Shape;217;p5" descr="Open quotation mark with solid fill"/>
          <p:cNvSpPr/>
          <p:nvPr/>
        </p:nvSpPr>
        <p:spPr>
          <a:xfrm rot="10800000">
            <a:off x="7796680" y="3752850"/>
            <a:ext cx="809625" cy="809625"/>
          </a:xfrm>
          <a:prstGeom prst="rect">
            <a:avLst/>
          </a:prstGeom>
          <a:noFill/>
          <a:ln>
            <a:noFill/>
          </a:ln>
        </p:spPr>
        <p:txBody>
          <a:bodyPr/>
          <a:lstStyle/>
          <a:p>
            <a:endParaRPr lang="en-US"/>
          </a:p>
        </p:txBody>
      </p:sp>
      <p:pic>
        <p:nvPicPr>
          <p:cNvPr id="218" name="Google Shape;218;p5"/>
          <p:cNvPicPr preferRelativeResize="0"/>
          <p:nvPr/>
        </p:nvPicPr>
        <p:blipFill rotWithShape="1">
          <a:blip r:embed="rId5">
            <a:alphaModFix/>
          </a:blip>
          <a:srcRect/>
          <a:stretch/>
        </p:blipFill>
        <p:spPr>
          <a:xfrm flipH="1">
            <a:off x="-342432" y="2143125"/>
            <a:ext cx="4129448" cy="51618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22"/>
        <p:cNvGrpSpPr/>
        <p:nvPr/>
      </p:nvGrpSpPr>
      <p:grpSpPr>
        <a:xfrm>
          <a:off x="0" y="0"/>
          <a:ext cx="0" cy="0"/>
          <a:chOff x="0" y="0"/>
          <a:chExt cx="0" cy="0"/>
        </a:xfrm>
      </p:grpSpPr>
      <p:pic>
        <p:nvPicPr>
          <p:cNvPr id="223" name="Google Shape;223;p6"/>
          <p:cNvPicPr preferRelativeResize="0"/>
          <p:nvPr/>
        </p:nvPicPr>
        <p:blipFill rotWithShape="1">
          <a:blip r:embed="rId3">
            <a:alphaModFix amt="30000"/>
          </a:blip>
          <a:srcRect b="15822"/>
          <a:stretch/>
        </p:blipFill>
        <p:spPr>
          <a:xfrm>
            <a:off x="-96940" y="1870024"/>
            <a:ext cx="9144000" cy="5133977"/>
          </a:xfrm>
          <a:prstGeom prst="rect">
            <a:avLst/>
          </a:prstGeom>
          <a:noFill/>
          <a:ln>
            <a:noFill/>
          </a:ln>
        </p:spPr>
      </p:pic>
      <p:sp>
        <p:nvSpPr>
          <p:cNvPr id="224" name="Google Shape;224;p6"/>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25" name="Google Shape;225;p6"/>
          <p:cNvSpPr txBox="1">
            <a:spLocks noGrp="1"/>
          </p:cNvSpPr>
          <p:nvPr>
            <p:ph type="title"/>
          </p:nvPr>
        </p:nvSpPr>
        <p:spPr>
          <a:xfrm>
            <a:off x="685331" y="63923"/>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lt1"/>
                </a:solidFill>
                <a:latin typeface="Calibri"/>
                <a:ea typeface="Calibri"/>
                <a:cs typeface="Calibri"/>
                <a:sym typeface="Calibri"/>
              </a:rPr>
              <a:t>MYTHS</a:t>
            </a:r>
            <a:endParaRPr>
              <a:solidFill>
                <a:schemeClr val="lt1"/>
              </a:solidFill>
            </a:endParaRPr>
          </a:p>
        </p:txBody>
      </p:sp>
      <p:sp>
        <p:nvSpPr>
          <p:cNvPr id="226" name="Google Shape;226;p6"/>
          <p:cNvSpPr txBox="1">
            <a:spLocks noGrp="1"/>
          </p:cNvSpPr>
          <p:nvPr>
            <p:ph type="body" idx="1"/>
          </p:nvPr>
        </p:nvSpPr>
        <p:spPr>
          <a:xfrm>
            <a:off x="961152" y="1870024"/>
            <a:ext cx="7638786" cy="492405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3200"/>
              <a:buNone/>
            </a:pPr>
            <a:r>
              <a:rPr lang="en-US">
                <a:latin typeface="Calibri"/>
                <a:ea typeface="Calibri"/>
                <a:cs typeface="Calibri"/>
                <a:sym typeface="Calibri"/>
              </a:rPr>
              <a:t>FOREIGN AID IS A LARGE PERCENTAGE OF BUDGET </a:t>
            </a:r>
            <a:endParaRPr/>
          </a:p>
          <a:p>
            <a:pPr marL="0" lvl="0" indent="0" algn="l" rtl="0">
              <a:lnSpc>
                <a:spcPct val="120000"/>
              </a:lnSpc>
              <a:spcBef>
                <a:spcPts val="0"/>
              </a:spcBef>
              <a:spcAft>
                <a:spcPts val="0"/>
              </a:spcAft>
              <a:buClr>
                <a:schemeClr val="dk1"/>
              </a:buClr>
              <a:buSzPts val="3200"/>
              <a:buNone/>
            </a:pPr>
            <a:r>
              <a:rPr lang="en-US">
                <a:latin typeface="Calibri"/>
                <a:ea typeface="Calibri"/>
                <a:cs typeface="Calibri"/>
                <a:sym typeface="Calibri"/>
              </a:rPr>
              <a:t>(</a:t>
            </a:r>
            <a:r>
              <a:rPr lang="en-US" b="1" i="1">
                <a:solidFill>
                  <a:srgbClr val="FF0000"/>
                </a:solidFill>
                <a:latin typeface="Calibri"/>
                <a:ea typeface="Calibri"/>
                <a:cs typeface="Calibri"/>
                <a:sym typeface="Calibri"/>
              </a:rPr>
              <a:t>FOREIGN ASSISTANCE IS LESS THAN 1% OF THE BUDGET</a:t>
            </a:r>
            <a:r>
              <a:rPr lang="en-US" i="1">
                <a:latin typeface="Calibri"/>
                <a:ea typeface="Calibri"/>
                <a:cs typeface="Calibri"/>
                <a:sym typeface="Calibri"/>
              </a:rPr>
              <a:t>)</a:t>
            </a:r>
            <a:endParaRPr i="1">
              <a:latin typeface="Calibri"/>
              <a:ea typeface="Calibri"/>
              <a:cs typeface="Calibri"/>
              <a:sym typeface="Calibri"/>
            </a:endParaRPr>
          </a:p>
          <a:p>
            <a:pPr marL="342900" lvl="0" indent="0" algn="l" rtl="0">
              <a:lnSpc>
                <a:spcPct val="120000"/>
              </a:lnSpc>
              <a:spcBef>
                <a:spcPts val="0"/>
              </a:spcBef>
              <a:spcAft>
                <a:spcPts val="0"/>
              </a:spcAft>
              <a:buSzPts val="2000"/>
              <a:buNone/>
            </a:pPr>
            <a:endParaRPr/>
          </a:p>
          <a:p>
            <a:pPr marL="0" lvl="0" indent="0" algn="l" rtl="0">
              <a:lnSpc>
                <a:spcPct val="120000"/>
              </a:lnSpc>
              <a:spcBef>
                <a:spcPts val="640"/>
              </a:spcBef>
              <a:spcAft>
                <a:spcPts val="0"/>
              </a:spcAft>
              <a:buClr>
                <a:schemeClr val="dk1"/>
              </a:buClr>
              <a:buSzPts val="3200"/>
              <a:buNone/>
            </a:pPr>
            <a:r>
              <a:rPr lang="en-US">
                <a:solidFill>
                  <a:srgbClr val="000000"/>
                </a:solidFill>
                <a:latin typeface="Calibri"/>
                <a:ea typeface="Calibri"/>
                <a:cs typeface="Calibri"/>
                <a:sym typeface="Calibri"/>
              </a:rPr>
              <a:t>USAID GAVE MONEY TO CORRUPT GOVERNMENTS</a:t>
            </a:r>
            <a:endParaRPr/>
          </a:p>
          <a:p>
            <a:pPr marL="0" lvl="0" indent="0" algn="l" rtl="0">
              <a:lnSpc>
                <a:spcPct val="120000"/>
              </a:lnSpc>
              <a:spcBef>
                <a:spcPts val="640"/>
              </a:spcBef>
              <a:spcAft>
                <a:spcPts val="0"/>
              </a:spcAft>
              <a:buClr>
                <a:schemeClr val="dk1"/>
              </a:buClr>
              <a:buSzPts val="3200"/>
              <a:buNone/>
            </a:pPr>
            <a:r>
              <a:rPr lang="en-US"/>
              <a:t>(</a:t>
            </a:r>
            <a:r>
              <a:rPr lang="en-US" b="1">
                <a:solidFill>
                  <a:srgbClr val="FF0000"/>
                </a:solidFill>
              </a:rPr>
              <a:t>USAID WORKS THROUGH INTERNATIONAL AND LOCAL ORGANIZATIONS THAT MEET US AUDIT STANDARDS</a:t>
            </a:r>
            <a:r>
              <a:rPr lang="en-US"/>
              <a:t>)</a:t>
            </a:r>
            <a:endParaRPr/>
          </a:p>
          <a:p>
            <a:pPr marL="0" lvl="0" indent="0" algn="l" rtl="0">
              <a:lnSpc>
                <a:spcPct val="120000"/>
              </a:lnSpc>
              <a:spcBef>
                <a:spcPts val="640"/>
              </a:spcBef>
              <a:spcAft>
                <a:spcPts val="0"/>
              </a:spcAft>
              <a:buClr>
                <a:schemeClr val="dk1"/>
              </a:buClr>
              <a:buSzPts val="3200"/>
              <a:buNone/>
            </a:pPr>
            <a:endParaRPr>
              <a:solidFill>
                <a:srgbClr val="000000"/>
              </a:solidFill>
              <a:latin typeface="Calibri"/>
              <a:ea typeface="Calibri"/>
              <a:cs typeface="Calibri"/>
              <a:sym typeface="Calibri"/>
            </a:endParaRPr>
          </a:p>
          <a:p>
            <a:pPr marL="0" lvl="0" indent="0" algn="l" rtl="0">
              <a:lnSpc>
                <a:spcPct val="120000"/>
              </a:lnSpc>
              <a:spcBef>
                <a:spcPts val="640"/>
              </a:spcBef>
              <a:spcAft>
                <a:spcPts val="0"/>
              </a:spcAft>
              <a:buClr>
                <a:schemeClr val="dk1"/>
              </a:buClr>
              <a:buSzPts val="3200"/>
              <a:buNone/>
            </a:pPr>
            <a:r>
              <a:rPr lang="en-US">
                <a:solidFill>
                  <a:srgbClr val="000000"/>
                </a:solidFill>
                <a:latin typeface="Calibri"/>
                <a:ea typeface="Calibri"/>
                <a:cs typeface="Calibri"/>
                <a:sym typeface="Calibri"/>
              </a:rPr>
              <a:t>USAID WAS “ROGUE” AND NOT ACCOUNTABLE TO CONGRESS OR THE PRESIDENT</a:t>
            </a:r>
            <a:endParaRPr/>
          </a:p>
          <a:p>
            <a:pPr marL="0" lvl="0" indent="0" algn="l" rtl="0">
              <a:lnSpc>
                <a:spcPct val="120000"/>
              </a:lnSpc>
              <a:spcBef>
                <a:spcPts val="640"/>
              </a:spcBef>
              <a:spcAft>
                <a:spcPts val="0"/>
              </a:spcAft>
              <a:buClr>
                <a:schemeClr val="dk1"/>
              </a:buClr>
              <a:buSzPts val="3200"/>
              <a:buNone/>
            </a:pPr>
            <a:r>
              <a:rPr lang="en-US">
                <a:solidFill>
                  <a:srgbClr val="000000"/>
                </a:solidFill>
                <a:latin typeface="Calibri"/>
                <a:ea typeface="Calibri"/>
                <a:cs typeface="Calibri"/>
                <a:sym typeface="Calibri"/>
              </a:rPr>
              <a:t>(</a:t>
            </a:r>
            <a:r>
              <a:rPr lang="en-US" b="1">
                <a:solidFill>
                  <a:srgbClr val="FF0000"/>
                </a:solidFill>
                <a:latin typeface="Calibri"/>
                <a:ea typeface="Calibri"/>
                <a:cs typeface="Calibri"/>
                <a:sym typeface="Calibri"/>
              </a:rPr>
              <a:t>EVERY PROGRAM IS APPROVED BY THE STATE DEPARTMENT, THE WHITE HOUSE OMB AND NOTIFIED TO CONGRESS</a:t>
            </a:r>
            <a:r>
              <a:rPr lang="en-US">
                <a:solidFill>
                  <a:srgbClr val="000000"/>
                </a:solidFill>
                <a:latin typeface="Calibri"/>
                <a:ea typeface="Calibri"/>
                <a:cs typeface="Calibri"/>
                <a:sym typeface="Calibri"/>
              </a:rPr>
              <a:t>)</a:t>
            </a:r>
            <a:endParaRPr/>
          </a:p>
        </p:txBody>
      </p:sp>
      <p:sp>
        <p:nvSpPr>
          <p:cNvPr id="227" name="Google Shape;227;p6" descr="No sign with solid fill"/>
          <p:cNvSpPr/>
          <p:nvPr/>
        </p:nvSpPr>
        <p:spPr>
          <a:xfrm>
            <a:off x="99342" y="1998211"/>
            <a:ext cx="762468" cy="762468"/>
          </a:xfrm>
          <a:prstGeom prst="rect">
            <a:avLst/>
          </a:prstGeom>
          <a:noFill/>
          <a:ln>
            <a:noFill/>
          </a:ln>
        </p:spPr>
        <p:txBody>
          <a:bodyPr/>
          <a:lstStyle/>
          <a:p>
            <a:endParaRPr lang="en-US"/>
          </a:p>
        </p:txBody>
      </p:sp>
      <p:sp>
        <p:nvSpPr>
          <p:cNvPr id="228" name="Google Shape;228;p6" descr="No sign with solid fill"/>
          <p:cNvSpPr/>
          <p:nvPr/>
        </p:nvSpPr>
        <p:spPr>
          <a:xfrm>
            <a:off x="96940" y="3340721"/>
            <a:ext cx="762468" cy="762468"/>
          </a:xfrm>
          <a:prstGeom prst="rect">
            <a:avLst/>
          </a:prstGeom>
          <a:noFill/>
          <a:ln>
            <a:noFill/>
          </a:ln>
        </p:spPr>
        <p:txBody>
          <a:bodyPr/>
          <a:lstStyle/>
          <a:p>
            <a:endParaRPr lang="en-US"/>
          </a:p>
        </p:txBody>
      </p:sp>
      <p:sp>
        <p:nvSpPr>
          <p:cNvPr id="229" name="Google Shape;229;p6" descr="No sign with solid fill"/>
          <p:cNvSpPr/>
          <p:nvPr/>
        </p:nvSpPr>
        <p:spPr>
          <a:xfrm>
            <a:off x="96940" y="4683231"/>
            <a:ext cx="762468" cy="762468"/>
          </a:xfrm>
          <a:prstGeom prst="rect">
            <a:avLst/>
          </a:prstGeom>
          <a:noFill/>
          <a:ln>
            <a:noFill/>
          </a:ln>
        </p:spPr>
        <p:txBody>
          <a:bodyPr/>
          <a:lstStyle/>
          <a:p>
            <a:endParaRPr lang="en-US"/>
          </a:p>
        </p:txBody>
      </p:sp>
      <p:pic>
        <p:nvPicPr>
          <p:cNvPr id="230" name="Google Shape;230;p6"/>
          <p:cNvPicPr preferRelativeResize="0"/>
          <p:nvPr/>
        </p:nvPicPr>
        <p:blipFill rotWithShape="1">
          <a:blip r:embed="rId4">
            <a:alphaModFix/>
          </a:blip>
          <a:srcRect/>
          <a:stretch/>
        </p:blipFill>
        <p:spPr>
          <a:xfrm>
            <a:off x="7677618" y="5263169"/>
            <a:ext cx="1562101" cy="1952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35"/>
        <p:cNvGrpSpPr/>
        <p:nvPr/>
      </p:nvGrpSpPr>
      <p:grpSpPr>
        <a:xfrm>
          <a:off x="0" y="0"/>
          <a:ext cx="0" cy="0"/>
          <a:chOff x="0" y="0"/>
          <a:chExt cx="0" cy="0"/>
        </a:xfrm>
      </p:grpSpPr>
      <p:sp>
        <p:nvSpPr>
          <p:cNvPr id="236" name="Google Shape;236;g3b19ed334f9_0_0"/>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37" name="Google Shape;237;g3b19ed334f9_0_0"/>
          <p:cNvSpPr txBox="1">
            <a:spLocks noGrp="1"/>
          </p:cNvSpPr>
          <p:nvPr>
            <p:ph type="title"/>
          </p:nvPr>
        </p:nvSpPr>
        <p:spPr>
          <a:xfrm>
            <a:off x="685331" y="75593"/>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BUILD YOU OWN LOCAL SLIDE ON FOREIGN ASSISTANCE</a:t>
            </a:r>
            <a:endParaRPr>
              <a:solidFill>
                <a:schemeClr val="lt1"/>
              </a:solidFill>
            </a:endParaRPr>
          </a:p>
        </p:txBody>
      </p:sp>
      <p:sp>
        <p:nvSpPr>
          <p:cNvPr id="238" name="Google Shape;238;g3b19ed334f9_0_0"/>
          <p:cNvSpPr txBox="1">
            <a:spLocks noGrp="1"/>
          </p:cNvSpPr>
          <p:nvPr>
            <p:ph type="body" idx="1"/>
          </p:nvPr>
        </p:nvSpPr>
        <p:spPr>
          <a:xfrm>
            <a:off x="685331" y="1967044"/>
            <a:ext cx="7773339" cy="342410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360"/>
              </a:spcBef>
              <a:spcAft>
                <a:spcPts val="0"/>
              </a:spcAft>
              <a:buSzPct val="100000"/>
              <a:buNone/>
            </a:pPr>
            <a:r>
              <a:rPr lang="en-US" sz="2200">
                <a:solidFill>
                  <a:srgbClr val="000000"/>
                </a:solidFill>
                <a:latin typeface="Calibri"/>
                <a:ea typeface="Calibri"/>
                <a:cs typeface="Calibri"/>
                <a:sym typeface="Calibri"/>
              </a:rPr>
              <a:t>EXAMPLE:</a:t>
            </a:r>
            <a:endParaRPr/>
          </a:p>
          <a:p>
            <a:pPr marL="228600" lvl="0" indent="-228600" algn="l" rtl="0">
              <a:lnSpc>
                <a:spcPct val="120000"/>
              </a:lnSpc>
              <a:spcBef>
                <a:spcPts val="360"/>
              </a:spcBef>
              <a:spcAft>
                <a:spcPts val="0"/>
              </a:spcAft>
              <a:buSzPct val="100000"/>
              <a:buChar char="•"/>
            </a:pPr>
            <a:r>
              <a:rPr lang="en-US" sz="2200">
                <a:solidFill>
                  <a:srgbClr val="000000"/>
                </a:solidFill>
                <a:latin typeface="Calibri"/>
                <a:ea typeface="Calibri"/>
                <a:cs typeface="Calibri"/>
                <a:sym typeface="Calibri"/>
              </a:rPr>
              <a:t>USE PERSONAL EXAMPLES THAT REINFORCE KEY MESSAGES</a:t>
            </a:r>
            <a:endParaRPr/>
          </a:p>
          <a:p>
            <a:pPr marL="228600" lvl="0" indent="-228600" algn="l" rtl="0">
              <a:lnSpc>
                <a:spcPct val="120000"/>
              </a:lnSpc>
              <a:spcBef>
                <a:spcPts val="360"/>
              </a:spcBef>
              <a:spcAft>
                <a:spcPts val="0"/>
              </a:spcAft>
              <a:buSzPct val="100000"/>
              <a:buChar char="•"/>
            </a:pPr>
            <a:r>
              <a:rPr lang="en-US" sz="2200">
                <a:solidFill>
                  <a:srgbClr val="000000"/>
                </a:solidFill>
                <a:latin typeface="Calibri"/>
                <a:ea typeface="Calibri"/>
                <a:cs typeface="Calibri"/>
                <a:sym typeface="Calibri"/>
              </a:rPr>
              <a:t>DISCUSS COMMUNITY EFFORTS: UAA IS A MEMBER OF THE U.S. GLOBAL LEADERSHIP COALITION (USGLC), WHICH ADVOCATES FOR INTERNATIONAL ASSISTANCE AND DIPLOMACY, AID ON THE HILL ETC</a:t>
            </a:r>
            <a:endParaRPr sz="2200">
              <a:solidFill>
                <a:srgbClr val="000000"/>
              </a:solidFill>
              <a:latin typeface="Calibri"/>
              <a:ea typeface="Calibri"/>
              <a:cs typeface="Calibri"/>
              <a:sym typeface="Calibri"/>
            </a:endParaRPr>
          </a:p>
          <a:p>
            <a:pPr marL="0" lvl="0" indent="0" algn="l" rtl="0">
              <a:lnSpc>
                <a:spcPct val="120000"/>
              </a:lnSpc>
              <a:spcBef>
                <a:spcPts val="360"/>
              </a:spcBef>
              <a:spcAft>
                <a:spcPts val="0"/>
              </a:spcAft>
              <a:buSzPct val="100000"/>
              <a:buNone/>
            </a:pPr>
            <a:endParaRPr sz="2200">
              <a:solidFill>
                <a:srgbClr val="000000"/>
              </a:solidFill>
              <a:latin typeface="Calibri"/>
              <a:ea typeface="Calibri"/>
              <a:cs typeface="Calibri"/>
              <a:sym typeface="Calibri"/>
            </a:endParaRPr>
          </a:p>
          <a:p>
            <a:pPr marL="0" lvl="0" indent="0" algn="l" rtl="0">
              <a:lnSpc>
                <a:spcPct val="120000"/>
              </a:lnSpc>
              <a:spcBef>
                <a:spcPts val="360"/>
              </a:spcBef>
              <a:spcAft>
                <a:spcPts val="0"/>
              </a:spcAft>
              <a:buSzPct val="100000"/>
              <a:buNone/>
            </a:pPr>
            <a:r>
              <a:rPr lang="en-US" sz="2200" b="1">
                <a:solidFill>
                  <a:srgbClr val="000000"/>
                </a:solidFill>
                <a:latin typeface="Calibri"/>
                <a:ea typeface="Calibri"/>
                <a:cs typeface="Calibri"/>
                <a:sym typeface="Calibri"/>
              </a:rPr>
              <a:t>RESOURCES:</a:t>
            </a:r>
            <a:endParaRPr/>
          </a:p>
          <a:p>
            <a:pPr marL="228600" lvl="0" indent="-228600" algn="l" rtl="0">
              <a:lnSpc>
                <a:spcPct val="120000"/>
              </a:lnSpc>
              <a:spcBef>
                <a:spcPts val="360"/>
              </a:spcBef>
              <a:spcAft>
                <a:spcPts val="0"/>
              </a:spcAft>
              <a:buSzPct val="100000"/>
              <a:buChar char="•"/>
            </a:pPr>
            <a:r>
              <a:rPr lang="en-US" sz="2200">
                <a:solidFill>
                  <a:srgbClr val="000000"/>
                </a:solidFill>
                <a:latin typeface="Calibri"/>
                <a:ea typeface="Calibri"/>
                <a:cs typeface="Calibri"/>
                <a:sym typeface="Calibri"/>
              </a:rPr>
              <a:t>SEE </a:t>
            </a:r>
            <a:r>
              <a:rPr lang="en-US" sz="2200" u="sng">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LEADERSHIP VOICES</a:t>
            </a:r>
            <a:r>
              <a:rPr lang="en-US" sz="2200">
                <a:solidFill>
                  <a:srgbClr val="000000"/>
                </a:solidFill>
                <a:latin typeface="Calibri"/>
                <a:ea typeface="Calibri"/>
                <a:cs typeface="Calibri"/>
                <a:sym typeface="Calibri"/>
              </a:rPr>
              <a:t> AND </a:t>
            </a:r>
            <a:r>
              <a:rPr lang="en-US" sz="22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STATE FACT SHEETS</a:t>
            </a:r>
            <a:r>
              <a:rPr lang="en-US" sz="2200">
                <a:solidFill>
                  <a:srgbClr val="000000"/>
                </a:solidFill>
                <a:latin typeface="Calibri"/>
                <a:ea typeface="Calibri"/>
                <a:cs typeface="Calibri"/>
                <a:sym typeface="Calibri"/>
              </a:rPr>
              <a:t> AT USGLC WEBSITE</a:t>
            </a:r>
            <a:endParaRPr/>
          </a:p>
          <a:p>
            <a:pPr marL="228600" lvl="0" indent="-228600" algn="l" rtl="0">
              <a:lnSpc>
                <a:spcPct val="120000"/>
              </a:lnSpc>
              <a:spcBef>
                <a:spcPts val="360"/>
              </a:spcBef>
              <a:spcAft>
                <a:spcPts val="0"/>
              </a:spcAft>
              <a:buSzPct val="100000"/>
              <a:buChar char="•"/>
            </a:pPr>
            <a:r>
              <a:rPr lang="en-US" sz="2200">
                <a:solidFill>
                  <a:srgbClr val="000000"/>
                </a:solidFill>
                <a:latin typeface="Calibri"/>
                <a:ea typeface="Calibri"/>
                <a:cs typeface="Calibri"/>
                <a:sym typeface="Calibri"/>
              </a:rPr>
              <a:t>SEE AID ON THE HILL </a:t>
            </a:r>
            <a:r>
              <a:rPr lang="en-US" sz="2200" u="sng">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RESOURCES</a:t>
            </a:r>
            <a:endParaRPr sz="2200">
              <a:solidFill>
                <a:srgbClr val="000000"/>
              </a:solidFill>
              <a:latin typeface="Calibri"/>
              <a:ea typeface="Calibri"/>
              <a:cs typeface="Calibri"/>
              <a:sym typeface="Calibri"/>
            </a:endParaRPr>
          </a:p>
        </p:txBody>
      </p:sp>
      <p:pic>
        <p:nvPicPr>
          <p:cNvPr id="239" name="Google Shape;239;g3b19ed334f9_0_0"/>
          <p:cNvPicPr preferRelativeResize="0"/>
          <p:nvPr/>
        </p:nvPicPr>
        <p:blipFill rotWithShape="1">
          <a:blip r:embed="rId6">
            <a:alphaModFix/>
          </a:blip>
          <a:srcRect/>
          <a:stretch/>
        </p:blipFill>
        <p:spPr>
          <a:xfrm>
            <a:off x="7677618" y="5263169"/>
            <a:ext cx="1562101" cy="1952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DF1F6"/>
        </a:solidFill>
        <a:effectLst/>
      </p:bgPr>
    </p:bg>
    <p:spTree>
      <p:nvGrpSpPr>
        <p:cNvPr id="1" name="Shape 243"/>
        <p:cNvGrpSpPr/>
        <p:nvPr/>
      </p:nvGrpSpPr>
      <p:grpSpPr>
        <a:xfrm>
          <a:off x="0" y="0"/>
          <a:ext cx="0" cy="0"/>
          <a:chOff x="0" y="0"/>
          <a:chExt cx="0" cy="0"/>
        </a:xfrm>
      </p:grpSpPr>
      <p:pic>
        <p:nvPicPr>
          <p:cNvPr id="244" name="Google Shape;244;p9"/>
          <p:cNvPicPr preferRelativeResize="0"/>
          <p:nvPr/>
        </p:nvPicPr>
        <p:blipFill rotWithShape="1">
          <a:blip r:embed="rId3">
            <a:alphaModFix amt="26000"/>
          </a:blip>
          <a:srcRect t="15556" b="10516"/>
          <a:stretch/>
        </p:blipFill>
        <p:spPr>
          <a:xfrm>
            <a:off x="0" y="1724023"/>
            <a:ext cx="9144000" cy="5070054"/>
          </a:xfrm>
          <a:prstGeom prst="rect">
            <a:avLst/>
          </a:prstGeom>
          <a:noFill/>
          <a:ln>
            <a:noFill/>
          </a:ln>
        </p:spPr>
      </p:pic>
      <p:sp>
        <p:nvSpPr>
          <p:cNvPr id="245" name="Google Shape;245;p9"/>
          <p:cNvSpPr/>
          <p:nvPr/>
        </p:nvSpPr>
        <p:spPr>
          <a:xfrm>
            <a:off x="0" y="0"/>
            <a:ext cx="9144000" cy="1724025"/>
          </a:xfrm>
          <a:prstGeom prst="rect">
            <a:avLst/>
          </a:prstGeom>
          <a:solidFill>
            <a:srgbClr val="273C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8BB8"/>
              </a:solidFill>
              <a:latin typeface="Twentieth Century"/>
              <a:ea typeface="Twentieth Century"/>
              <a:cs typeface="Twentieth Century"/>
              <a:sym typeface="Twentieth Century"/>
            </a:endParaRPr>
          </a:p>
        </p:txBody>
      </p:sp>
      <p:sp>
        <p:nvSpPr>
          <p:cNvPr id="246" name="Google Shape;246;p9"/>
          <p:cNvSpPr txBox="1">
            <a:spLocks noGrp="1"/>
          </p:cNvSpPr>
          <p:nvPr>
            <p:ph type="title"/>
          </p:nvPr>
        </p:nvSpPr>
        <p:spPr>
          <a:xfrm>
            <a:off x="685331" y="63923"/>
            <a:ext cx="7773338"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lt1"/>
                </a:solidFill>
                <a:latin typeface="Calibri"/>
                <a:ea typeface="Calibri"/>
                <a:cs typeface="Calibri"/>
                <a:sym typeface="Calibri"/>
              </a:rPr>
              <a:t>WHERE ARE WE TODAY?</a:t>
            </a:r>
            <a:endParaRPr>
              <a:solidFill>
                <a:schemeClr val="lt1"/>
              </a:solidFill>
            </a:endParaRPr>
          </a:p>
        </p:txBody>
      </p:sp>
      <p:sp>
        <p:nvSpPr>
          <p:cNvPr id="247" name="Google Shape;247;p9"/>
          <p:cNvSpPr txBox="1">
            <a:spLocks noGrp="1"/>
          </p:cNvSpPr>
          <p:nvPr>
            <p:ph type="body" idx="1"/>
          </p:nvPr>
        </p:nvSpPr>
        <p:spPr>
          <a:xfrm>
            <a:off x="1109662" y="2071819"/>
            <a:ext cx="7534744" cy="388130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640"/>
              </a:spcBef>
              <a:spcAft>
                <a:spcPts val="0"/>
              </a:spcAft>
              <a:buClr>
                <a:schemeClr val="dk1"/>
              </a:buClr>
              <a:buSzPct val="100000"/>
              <a:buNone/>
            </a:pPr>
            <a:r>
              <a:rPr lang="en-US" sz="2200">
                <a:solidFill>
                  <a:srgbClr val="000000"/>
                </a:solidFill>
                <a:latin typeface="Calibri"/>
                <a:ea typeface="Calibri"/>
                <a:cs typeface="Calibri"/>
                <a:sym typeface="Calibri"/>
              </a:rPr>
              <a:t>USAID </a:t>
            </a:r>
            <a:r>
              <a:rPr lang="en-US" sz="2200" b="1">
                <a:solidFill>
                  <a:srgbClr val="000000"/>
                </a:solidFill>
                <a:latin typeface="Calibri"/>
                <a:ea typeface="Calibri"/>
                <a:cs typeface="Calibri"/>
                <a:sym typeface="Calibri"/>
              </a:rPr>
              <a:t>CEASED OPERATIONS ON JULY 1ST, 2025</a:t>
            </a:r>
            <a:endParaRPr sz="2200" b="1">
              <a:solidFill>
                <a:srgbClr val="000000"/>
              </a:solidFill>
              <a:latin typeface="Calibri"/>
              <a:ea typeface="Calibri"/>
              <a:cs typeface="Calibri"/>
              <a:sym typeface="Calibri"/>
            </a:endParaRPr>
          </a:p>
          <a:p>
            <a:pPr marL="0" lvl="0" indent="0" algn="l" rtl="0">
              <a:lnSpc>
                <a:spcPct val="120000"/>
              </a:lnSpc>
              <a:spcBef>
                <a:spcPts val="640"/>
              </a:spcBef>
              <a:spcAft>
                <a:spcPts val="0"/>
              </a:spcAft>
              <a:buClr>
                <a:schemeClr val="dk1"/>
              </a:buClr>
              <a:buSzPct val="100000"/>
              <a:buNone/>
            </a:pPr>
            <a:endParaRPr sz="2200" b="1">
              <a:solidFill>
                <a:srgbClr val="000000"/>
              </a:solidFill>
              <a:latin typeface="Calibri"/>
              <a:ea typeface="Calibri"/>
              <a:cs typeface="Calibri"/>
              <a:sym typeface="Calibri"/>
            </a:endParaRPr>
          </a:p>
          <a:p>
            <a:pPr marL="0" lvl="0" indent="0" algn="l" rtl="0">
              <a:lnSpc>
                <a:spcPct val="120000"/>
              </a:lnSpc>
              <a:spcBef>
                <a:spcPts val="640"/>
              </a:spcBef>
              <a:spcAft>
                <a:spcPts val="0"/>
              </a:spcAft>
              <a:buClr>
                <a:schemeClr val="dk1"/>
              </a:buClr>
              <a:buSzPct val="100000"/>
              <a:buNone/>
            </a:pPr>
            <a:r>
              <a:rPr lang="en-US" sz="2200">
                <a:solidFill>
                  <a:srgbClr val="000000"/>
                </a:solidFill>
                <a:latin typeface="Calibri"/>
                <a:ea typeface="Calibri"/>
                <a:cs typeface="Calibri"/>
                <a:sym typeface="Calibri"/>
              </a:rPr>
              <a:t>STAFF REDUCED </a:t>
            </a:r>
            <a:r>
              <a:rPr lang="en-US" sz="2200" b="1">
                <a:solidFill>
                  <a:srgbClr val="000000"/>
                </a:solidFill>
                <a:latin typeface="Calibri"/>
                <a:ea typeface="Calibri"/>
                <a:cs typeface="Calibri"/>
                <a:sym typeface="Calibri"/>
              </a:rPr>
              <a:t>FROM 13,215 </a:t>
            </a:r>
            <a:r>
              <a:rPr lang="en-US"/>
              <a:t>TO LESS THAN 100 WITH 700+ HIRED AT STATE TO PROGRAM FOREIGN ASSISTANCE</a:t>
            </a:r>
            <a:endParaRPr/>
          </a:p>
          <a:p>
            <a:pPr marL="0" lvl="0" indent="0" algn="l" rtl="0">
              <a:lnSpc>
                <a:spcPct val="120000"/>
              </a:lnSpc>
              <a:spcBef>
                <a:spcPts val="640"/>
              </a:spcBef>
              <a:spcAft>
                <a:spcPts val="0"/>
              </a:spcAft>
              <a:buClr>
                <a:schemeClr val="dk1"/>
              </a:buClr>
              <a:buSzPct val="100000"/>
              <a:buNone/>
            </a:pPr>
            <a:endParaRPr sz="2200">
              <a:solidFill>
                <a:srgbClr val="000000"/>
              </a:solidFill>
              <a:latin typeface="Calibri"/>
              <a:ea typeface="Calibri"/>
              <a:cs typeface="Calibri"/>
              <a:sym typeface="Calibri"/>
            </a:endParaRPr>
          </a:p>
          <a:p>
            <a:pPr marL="0" lvl="0" indent="0" algn="l" rtl="0">
              <a:lnSpc>
                <a:spcPct val="120000"/>
              </a:lnSpc>
              <a:spcBef>
                <a:spcPts val="640"/>
              </a:spcBef>
              <a:spcAft>
                <a:spcPts val="0"/>
              </a:spcAft>
              <a:buClr>
                <a:schemeClr val="dk1"/>
              </a:buClr>
              <a:buSzPct val="100000"/>
              <a:buNone/>
            </a:pPr>
            <a:r>
              <a:rPr lang="en-US" sz="2200">
                <a:solidFill>
                  <a:srgbClr val="000000"/>
                </a:solidFill>
                <a:latin typeface="Calibri"/>
                <a:ea typeface="Calibri"/>
                <a:cs typeface="Calibri"/>
                <a:sym typeface="Calibri"/>
              </a:rPr>
              <a:t>STATE DEPARTMENT EXPERIENCED AN </a:t>
            </a:r>
            <a:r>
              <a:rPr lang="en-US" sz="2200" b="1">
                <a:solidFill>
                  <a:srgbClr val="000000"/>
                </a:solidFill>
                <a:latin typeface="Calibri"/>
                <a:ea typeface="Calibri"/>
                <a:cs typeface="Calibri"/>
                <a:sym typeface="Calibri"/>
              </a:rPr>
              <a:t>18% REDUCTION IN STAFF</a:t>
            </a:r>
            <a:br>
              <a:rPr lang="en-US" sz="2200">
                <a:solidFill>
                  <a:srgbClr val="000000"/>
                </a:solidFill>
                <a:latin typeface="Calibri"/>
                <a:ea typeface="Calibri"/>
                <a:cs typeface="Calibri"/>
                <a:sym typeface="Calibri"/>
              </a:rPr>
            </a:br>
            <a:endParaRPr sz="2200">
              <a:solidFill>
                <a:srgbClr val="000000"/>
              </a:solidFill>
              <a:latin typeface="Calibri"/>
              <a:ea typeface="Calibri"/>
              <a:cs typeface="Calibri"/>
              <a:sym typeface="Calibri"/>
            </a:endParaRPr>
          </a:p>
          <a:p>
            <a:pPr marL="0" lvl="0" indent="0" algn="l" rtl="0">
              <a:lnSpc>
                <a:spcPct val="120000"/>
              </a:lnSpc>
              <a:spcBef>
                <a:spcPts val="640"/>
              </a:spcBef>
              <a:spcAft>
                <a:spcPts val="0"/>
              </a:spcAft>
              <a:buClr>
                <a:schemeClr val="dk1"/>
              </a:buClr>
              <a:buSzPct val="100000"/>
              <a:buNone/>
            </a:pPr>
            <a:r>
              <a:rPr lang="en-US" sz="2200" b="1">
                <a:solidFill>
                  <a:srgbClr val="000000"/>
                </a:solidFill>
                <a:latin typeface="Calibri"/>
                <a:ea typeface="Calibri"/>
                <a:cs typeface="Calibri"/>
                <a:sym typeface="Calibri"/>
              </a:rPr>
              <a:t>85% OF PROGRAMS TERMINATED </a:t>
            </a:r>
            <a:r>
              <a:rPr lang="en-US" sz="2200">
                <a:solidFill>
                  <a:srgbClr val="000000"/>
                </a:solidFill>
                <a:latin typeface="Calibri"/>
                <a:ea typeface="Calibri"/>
                <a:cs typeface="Calibri"/>
                <a:sym typeface="Calibri"/>
              </a:rPr>
              <a:t>IN MORE THAN </a:t>
            </a:r>
            <a:r>
              <a:rPr lang="en-US" sz="2200" b="1">
                <a:solidFill>
                  <a:srgbClr val="000000"/>
                </a:solidFill>
                <a:latin typeface="Calibri"/>
                <a:ea typeface="Calibri"/>
                <a:cs typeface="Calibri"/>
                <a:sym typeface="Calibri"/>
              </a:rPr>
              <a:t>100 COUNTRIES</a:t>
            </a:r>
            <a:endParaRPr sz="2200" b="1">
              <a:solidFill>
                <a:srgbClr val="000000"/>
              </a:solidFill>
              <a:latin typeface="Calibri"/>
              <a:ea typeface="Calibri"/>
              <a:cs typeface="Calibri"/>
              <a:sym typeface="Calibri"/>
            </a:endParaRPr>
          </a:p>
        </p:txBody>
      </p:sp>
      <p:pic>
        <p:nvPicPr>
          <p:cNvPr id="248" name="Google Shape;248;p9"/>
          <p:cNvPicPr preferRelativeResize="0"/>
          <p:nvPr/>
        </p:nvPicPr>
        <p:blipFill rotWithShape="1">
          <a:blip r:embed="rId4">
            <a:alphaModFix/>
          </a:blip>
          <a:srcRect/>
          <a:stretch/>
        </p:blipFill>
        <p:spPr>
          <a:xfrm>
            <a:off x="7677618" y="5263169"/>
            <a:ext cx="1562101" cy="1952626"/>
          </a:xfrm>
          <a:prstGeom prst="rect">
            <a:avLst/>
          </a:prstGeom>
          <a:noFill/>
          <a:ln>
            <a:noFill/>
          </a:ln>
        </p:spPr>
      </p:pic>
      <p:sp>
        <p:nvSpPr>
          <p:cNvPr id="249" name="Google Shape;249;p9" descr="Stop with solid fill"/>
          <p:cNvSpPr/>
          <p:nvPr/>
        </p:nvSpPr>
        <p:spPr>
          <a:xfrm>
            <a:off x="547219" y="2138494"/>
            <a:ext cx="523875" cy="523875"/>
          </a:xfrm>
          <a:prstGeom prst="rect">
            <a:avLst/>
          </a:prstGeom>
          <a:noFill/>
          <a:ln>
            <a:noFill/>
          </a:ln>
        </p:spPr>
        <p:txBody>
          <a:bodyPr/>
          <a:lstStyle/>
          <a:p>
            <a:endParaRPr lang="en-US"/>
          </a:p>
        </p:txBody>
      </p:sp>
      <p:sp>
        <p:nvSpPr>
          <p:cNvPr id="250" name="Google Shape;250;p9" descr="Thumbs Down with solid fill"/>
          <p:cNvSpPr/>
          <p:nvPr/>
        </p:nvSpPr>
        <p:spPr>
          <a:xfrm>
            <a:off x="499594" y="3067313"/>
            <a:ext cx="571500" cy="571500"/>
          </a:xfrm>
          <a:prstGeom prst="rect">
            <a:avLst/>
          </a:prstGeom>
          <a:noFill/>
          <a:ln>
            <a:noFill/>
          </a:ln>
        </p:spPr>
        <p:txBody>
          <a:bodyPr/>
          <a:lstStyle/>
          <a:p>
            <a:endParaRPr lang="en-US"/>
          </a:p>
        </p:txBody>
      </p:sp>
      <p:sp>
        <p:nvSpPr>
          <p:cNvPr id="251" name="Google Shape;251;p9" descr="Lecturer with solid fill"/>
          <p:cNvSpPr/>
          <p:nvPr/>
        </p:nvSpPr>
        <p:spPr>
          <a:xfrm>
            <a:off x="471019" y="4148270"/>
            <a:ext cx="628650" cy="628650"/>
          </a:xfrm>
          <a:prstGeom prst="rect">
            <a:avLst/>
          </a:prstGeom>
          <a:noFill/>
          <a:ln>
            <a:noFill/>
          </a:ln>
        </p:spPr>
        <p:txBody>
          <a:bodyPr/>
          <a:lstStyle/>
          <a:p>
            <a:endParaRPr lang="en-US"/>
          </a:p>
        </p:txBody>
      </p:sp>
      <p:sp>
        <p:nvSpPr>
          <p:cNvPr id="252" name="Google Shape;252;p9" descr="Badge Cross with solid fill"/>
          <p:cNvSpPr/>
          <p:nvPr/>
        </p:nvSpPr>
        <p:spPr>
          <a:xfrm>
            <a:off x="525723" y="5067564"/>
            <a:ext cx="583471" cy="583471"/>
          </a:xfrm>
          <a:prstGeom prst="rect">
            <a:avLst/>
          </a:prstGeom>
          <a:noFill/>
          <a:ln>
            <a:noFill/>
          </a:ln>
        </p:spPr>
        <p:txBody>
          <a:bodyPr/>
          <a:lstStyle/>
          <a:p>
            <a:endParaRPr lang="en-US"/>
          </a:p>
        </p:txBody>
      </p:sp>
    </p:spTree>
  </p:cSld>
  <p:clrMapOvr>
    <a:masterClrMapping/>
  </p:clrMapOvr>
</p:sld>
</file>

<file path=ppt/theme/theme1.xml><?xml version="1.0" encoding="utf-8"?>
<a:theme xmlns:a="http://schemas.openxmlformats.org/drawingml/2006/main" name="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1752</Words>
  <Application>Microsoft Macintosh PowerPoint</Application>
  <PresentationFormat>On-screen Show (4:3)</PresentationFormat>
  <Paragraphs>149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Noto Sans Symbols</vt:lpstr>
      <vt:lpstr>Twentieth Century</vt:lpstr>
      <vt:lpstr>Droplet</vt:lpstr>
      <vt:lpstr>WHY FOREIGN ASSISTANCE MATTERS </vt:lpstr>
      <vt:lpstr>FOREIGN ASSISTANCE:  GLOBAL IMPACT</vt:lpstr>
      <vt:lpstr>FOREIGN ASSISTANCE:  PROTECTS AMERICA</vt:lpstr>
      <vt:lpstr>FOREIGN ASSISTANCE:  CREATES AMERICAN JOBS</vt:lpstr>
      <vt:lpstr>FOREIGN ASSISTANCE ADVANCES  U.S. NATIONAL SECURITY</vt:lpstr>
      <vt:lpstr>U.S. MILITARY SUPPORTS  FOREIGN ASSISTANCE</vt:lpstr>
      <vt:lpstr>MYTHS</vt:lpstr>
      <vt:lpstr>BUILD YOU OWN LOCAL SLIDE ON FOREIGN ASSISTANCE</vt:lpstr>
      <vt:lpstr>WHERE ARE WE TODAY?</vt:lpstr>
      <vt:lpstr>TODAY’S GLOBAL CHALLENGES REQUIRE AMERICAN LEADERSHIP</vt:lpstr>
      <vt:lpstr>DISMANTLING USAID: CONSEQUENCES</vt:lpstr>
      <vt:lpstr>AMERICAN LEADERSHIP MATTERS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Martha Van Lieshout</dc:creator>
  <cp:lastModifiedBy>Chris Milligan</cp:lastModifiedBy>
  <cp:revision>1</cp:revision>
  <dcterms:created xsi:type="dcterms:W3CDTF">2013-01-27T09:14:16Z</dcterms:created>
  <dcterms:modified xsi:type="dcterms:W3CDTF">2026-04-07T21:00:43Z</dcterms:modified>
</cp:coreProperties>
</file>